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4"/>
  </p:notesMasterIdLst>
  <p:sldIdLst>
    <p:sldId id="257" r:id="rId2"/>
    <p:sldId id="329" r:id="rId3"/>
    <p:sldId id="307" r:id="rId4"/>
    <p:sldId id="286" r:id="rId5"/>
    <p:sldId id="330" r:id="rId6"/>
    <p:sldId id="324" r:id="rId7"/>
    <p:sldId id="287" r:id="rId8"/>
    <p:sldId id="309" r:id="rId9"/>
    <p:sldId id="331" r:id="rId10"/>
    <p:sldId id="334" r:id="rId11"/>
    <p:sldId id="340" r:id="rId12"/>
    <p:sldId id="341" r:id="rId13"/>
    <p:sldId id="335" r:id="rId14"/>
    <p:sldId id="338" r:id="rId15"/>
    <p:sldId id="357" r:id="rId16"/>
    <p:sldId id="339" r:id="rId17"/>
    <p:sldId id="332" r:id="rId18"/>
    <p:sldId id="333" r:id="rId19"/>
    <p:sldId id="349" r:id="rId20"/>
    <p:sldId id="342" r:id="rId21"/>
    <p:sldId id="343" r:id="rId22"/>
    <p:sldId id="344" r:id="rId23"/>
    <p:sldId id="351" r:id="rId24"/>
    <p:sldId id="345" r:id="rId25"/>
    <p:sldId id="346" r:id="rId26"/>
    <p:sldId id="347" r:id="rId27"/>
    <p:sldId id="352" r:id="rId28"/>
    <p:sldId id="355" r:id="rId29"/>
    <p:sldId id="326" r:id="rId30"/>
    <p:sldId id="327" r:id="rId31"/>
    <p:sldId id="374" r:id="rId32"/>
    <p:sldId id="375" r:id="rId33"/>
    <p:sldId id="318" r:id="rId34"/>
    <p:sldId id="328" r:id="rId35"/>
    <p:sldId id="363" r:id="rId36"/>
    <p:sldId id="361" r:id="rId37"/>
    <p:sldId id="359" r:id="rId38"/>
    <p:sldId id="360" r:id="rId39"/>
    <p:sldId id="305" r:id="rId40"/>
    <p:sldId id="283" r:id="rId41"/>
    <p:sldId id="293" r:id="rId42"/>
    <p:sldId id="294" r:id="rId43"/>
    <p:sldId id="295" r:id="rId44"/>
    <p:sldId id="296" r:id="rId45"/>
    <p:sldId id="297" r:id="rId46"/>
    <p:sldId id="373" r:id="rId47"/>
    <p:sldId id="376" r:id="rId48"/>
    <p:sldId id="377" r:id="rId49"/>
    <p:sldId id="378" r:id="rId50"/>
    <p:sldId id="379" r:id="rId51"/>
    <p:sldId id="380" r:id="rId52"/>
    <p:sldId id="381" r:id="rId53"/>
    <p:sldId id="382" r:id="rId54"/>
    <p:sldId id="383" r:id="rId55"/>
    <p:sldId id="384" r:id="rId56"/>
    <p:sldId id="364" r:id="rId57"/>
    <p:sldId id="365" r:id="rId58"/>
    <p:sldId id="366" r:id="rId59"/>
    <p:sldId id="367" r:id="rId60"/>
    <p:sldId id="368" r:id="rId61"/>
    <p:sldId id="369" r:id="rId62"/>
    <p:sldId id="370" r:id="rId6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3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8" d="100"/>
          <a:sy n="78" d="100"/>
        </p:scale>
        <p:origin x="159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D56A71B-7D64-4BA8-ACC0-A1D35735A128}" type="datetimeFigureOut">
              <a:rPr lang="ar-IQ" smtClean="0"/>
              <a:t>24/08/1446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902F871-9BF9-4B3B-959D-2EB336DA9E9F}" type="slidenum">
              <a:rPr lang="ar-IQ" smtClean="0"/>
              <a:t>‹#›</a:t>
            </a:fld>
            <a:endParaRPr lang="ar-IQ"/>
          </a:p>
        </p:txBody>
      </p:sp>
    </p:spTree>
    <p:extLst>
      <p:ext uri="{BB962C8B-B14F-4D97-AF65-F5344CB8AC3E}">
        <p14:creationId xmlns:p14="http://schemas.microsoft.com/office/powerpoint/2010/main" val="30713891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FEB5FBC-A3B1-4D56-839C-82C8D903B7EA}" type="datetimeFigureOut">
              <a:rPr lang="ar-IQ" smtClean="0"/>
              <a:t>24/08/1446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126715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1FEB5FBC-A3B1-4D56-839C-82C8D903B7EA}" type="datetimeFigureOut">
              <a:rPr lang="ar-IQ" smtClean="0"/>
              <a:t>24/08/1446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219054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1FEB5FBC-A3B1-4D56-839C-82C8D903B7EA}" type="datetimeFigureOut">
              <a:rPr lang="ar-IQ" smtClean="0"/>
              <a:t>24/08/1446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252979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1FEB5FBC-A3B1-4D56-839C-82C8D903B7EA}" type="datetimeFigureOut">
              <a:rPr lang="ar-IQ" smtClean="0"/>
              <a:t>24/08/1446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362688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FEB5FBC-A3B1-4D56-839C-82C8D903B7EA}" type="datetimeFigureOut">
              <a:rPr lang="ar-IQ" smtClean="0"/>
              <a:t>24/08/1446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335957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1FEB5FBC-A3B1-4D56-839C-82C8D903B7EA}" type="datetimeFigureOut">
              <a:rPr lang="ar-IQ" smtClean="0"/>
              <a:t>24/08/1446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258252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1FEB5FBC-A3B1-4D56-839C-82C8D903B7EA}" type="datetimeFigureOut">
              <a:rPr lang="ar-IQ" smtClean="0"/>
              <a:t>24/08/1446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31808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FEB5FBC-A3B1-4D56-839C-82C8D903B7EA}" type="datetimeFigureOut">
              <a:rPr lang="ar-IQ" smtClean="0"/>
              <a:t>24/08/1446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219979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FEB5FBC-A3B1-4D56-839C-82C8D903B7EA}" type="datetimeFigureOut">
              <a:rPr lang="ar-IQ" smtClean="0"/>
              <a:t>24/08/1446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370573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FEB5FBC-A3B1-4D56-839C-82C8D903B7EA}" type="datetimeFigureOut">
              <a:rPr lang="ar-IQ" smtClean="0"/>
              <a:t>24/08/1446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185917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FEB5FBC-A3B1-4D56-839C-82C8D903B7EA}" type="datetimeFigureOut">
              <a:rPr lang="ar-IQ" smtClean="0"/>
              <a:t>24/08/1446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279146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FEB5FBC-A3B1-4D56-839C-82C8D903B7EA}" type="datetimeFigureOut">
              <a:rPr lang="ar-IQ" smtClean="0"/>
              <a:t>24/08/1446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57431F7-856D-49D5-BD8B-11F8DA378963}" type="slidenum">
              <a:rPr lang="ar-IQ" smtClean="0"/>
              <a:t>‹#›</a:t>
            </a:fld>
            <a:endParaRPr lang="ar-IQ"/>
          </a:p>
        </p:txBody>
      </p:sp>
    </p:spTree>
    <p:extLst>
      <p:ext uri="{BB962C8B-B14F-4D97-AF65-F5344CB8AC3E}">
        <p14:creationId xmlns:p14="http://schemas.microsoft.com/office/powerpoint/2010/main" val="2842543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962674"/>
          </a:xfrm>
        </p:spPr>
        <p:txBody>
          <a:bodyPr>
            <a:normAutofit/>
          </a:bodyPr>
          <a:lstStyle/>
          <a:p>
            <a:br>
              <a:rPr lang="en-US" sz="2800" dirty="0"/>
            </a:br>
            <a:br>
              <a:rPr lang="en-US" sz="2800" dirty="0"/>
            </a:br>
            <a:r>
              <a:rPr lang="en-US" sz="2800" dirty="0"/>
              <a:t>Instrumentation </a:t>
            </a:r>
            <a:br>
              <a:rPr lang="en-US" sz="2800" dirty="0"/>
            </a:br>
            <a:r>
              <a:rPr lang="en-US" sz="2800" dirty="0"/>
              <a:t>Mass </a:t>
            </a:r>
            <a:r>
              <a:rPr lang="en-US" sz="2800" dirty="0" err="1"/>
              <a:t>SpectroMetry</a:t>
            </a:r>
            <a:br>
              <a:rPr lang="en-US" sz="2800" dirty="0"/>
            </a:br>
            <a:br>
              <a:rPr lang="en-US" sz="2800" dirty="0"/>
            </a:br>
            <a:br>
              <a:rPr lang="en-US" sz="2800" dirty="0"/>
            </a:br>
            <a:br>
              <a:rPr lang="en-US" sz="2800" dirty="0"/>
            </a:br>
            <a:br>
              <a:rPr lang="en-US" sz="2800" dirty="0"/>
            </a:br>
            <a:r>
              <a:rPr lang="en-US" sz="2800" dirty="0"/>
              <a:t>Dr: </a:t>
            </a:r>
            <a:r>
              <a:rPr lang="en-US" sz="2800" dirty="0" err="1"/>
              <a:t>Leaqaa</a:t>
            </a:r>
            <a:r>
              <a:rPr lang="en-US" sz="2800" dirty="0"/>
              <a:t> Abd Al-</a:t>
            </a:r>
            <a:r>
              <a:rPr lang="en-US" sz="2800" dirty="0" err="1"/>
              <a:t>Redha</a:t>
            </a:r>
            <a:br>
              <a:rPr lang="en-US" sz="2800" dirty="0"/>
            </a:br>
            <a:br>
              <a:rPr lang="en-US" sz="2800" dirty="0"/>
            </a:br>
            <a:endParaRPr lang="ar-IQ" sz="2800" dirty="0"/>
          </a:p>
        </p:txBody>
      </p:sp>
    </p:spTree>
    <p:extLst>
      <p:ext uri="{BB962C8B-B14F-4D97-AF65-F5344CB8AC3E}">
        <p14:creationId xmlns:p14="http://schemas.microsoft.com/office/powerpoint/2010/main" val="13600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399B-B013-00C4-7BE0-B0C9FA2694A2}"/>
              </a:ext>
            </a:extLst>
          </p:cNvPr>
          <p:cNvSpPr>
            <a:spLocks noGrp="1"/>
          </p:cNvSpPr>
          <p:nvPr>
            <p:ph type="title"/>
          </p:nvPr>
        </p:nvSpPr>
        <p:spPr>
          <a:xfrm>
            <a:off x="179512" y="274638"/>
            <a:ext cx="8507288" cy="6394722"/>
          </a:xfrm>
        </p:spPr>
        <p:txBody>
          <a:bodyPr>
            <a:normAutofit/>
          </a:bodyPr>
          <a:lstStyle/>
          <a:p>
            <a:pPr algn="l"/>
            <a:r>
              <a:rPr lang="en-US" sz="2800" dirty="0">
                <a:solidFill>
                  <a:srgbClr val="FF0000"/>
                </a:solidFill>
              </a:rPr>
              <a:t>N Rule :</a:t>
            </a:r>
            <a:br>
              <a:rPr lang="en-US" sz="2800" dirty="0">
                <a:solidFill>
                  <a:srgbClr val="FF0000"/>
                </a:solidFill>
              </a:rPr>
            </a:br>
            <a:r>
              <a:rPr lang="en-US" sz="2800" dirty="0"/>
              <a:t>* if # N in cpd. Odd = molecular mass is odd, inversely if even , molecular mass is 0 or  even.</a:t>
            </a:r>
            <a:br>
              <a:rPr lang="en-US" sz="2800" dirty="0"/>
            </a:br>
            <a:br>
              <a:rPr lang="en-US" sz="2800" dirty="0"/>
            </a:br>
            <a:r>
              <a:rPr lang="en-US" sz="2800" dirty="0"/>
              <a:t>Ph-NO</a:t>
            </a:r>
            <a:r>
              <a:rPr lang="en-US" sz="2000" dirty="0"/>
              <a:t>2</a:t>
            </a:r>
            <a:r>
              <a:rPr lang="en-US" sz="2800" dirty="0"/>
              <a:t>       C</a:t>
            </a:r>
            <a:r>
              <a:rPr lang="en-US" sz="1800" dirty="0"/>
              <a:t>6</a:t>
            </a:r>
            <a:r>
              <a:rPr lang="en-US" sz="2800" dirty="0"/>
              <a:t>H</a:t>
            </a:r>
            <a:r>
              <a:rPr lang="en-US" sz="1800" dirty="0"/>
              <a:t>5</a:t>
            </a:r>
            <a:r>
              <a:rPr lang="en-US" sz="2800" dirty="0"/>
              <a:t>NO</a:t>
            </a:r>
            <a:r>
              <a:rPr lang="en-US" sz="1800" dirty="0"/>
              <a:t>2</a:t>
            </a:r>
            <a:r>
              <a:rPr lang="en-US" sz="2800" dirty="0"/>
              <a:t>    [ 6C+5H+1N+2O] = 123   odd</a:t>
            </a:r>
            <a:br>
              <a:rPr lang="en-US" sz="2800" dirty="0"/>
            </a:br>
            <a:br>
              <a:rPr lang="en-US" sz="2800" dirty="0"/>
            </a:br>
            <a:br>
              <a:rPr lang="en-US" sz="2800" dirty="0"/>
            </a:br>
            <a:r>
              <a:rPr lang="en-US" sz="2800" dirty="0"/>
              <a:t>                   CH</a:t>
            </a:r>
            <a:r>
              <a:rPr lang="en-US" sz="1600" dirty="0"/>
              <a:t>3</a:t>
            </a:r>
            <a:r>
              <a:rPr lang="en-US" sz="2800" dirty="0"/>
              <a:t>OH                  &amp;            CH</a:t>
            </a:r>
            <a:r>
              <a:rPr lang="en-US" sz="1800" dirty="0"/>
              <a:t>3</a:t>
            </a:r>
            <a:r>
              <a:rPr lang="en-US" sz="2800" dirty="0"/>
              <a:t>NH</a:t>
            </a:r>
            <a:r>
              <a:rPr lang="en-US" sz="1800" dirty="0"/>
              <a:t>2</a:t>
            </a:r>
            <a:br>
              <a:rPr lang="en-US" sz="1800" dirty="0"/>
            </a:br>
            <a:r>
              <a:rPr lang="en-US" sz="1800" dirty="0"/>
              <a:t> M.F.                       CH4O                                                              CH5N</a:t>
            </a:r>
            <a:br>
              <a:rPr lang="en-US" sz="1800" dirty="0"/>
            </a:br>
            <a:r>
              <a:rPr lang="en-US" sz="1800" dirty="0"/>
              <a:t>                      (12X1) +(4X1)+ (16X1)                                   (12X1)+(1X5)+(14X1)</a:t>
            </a:r>
            <a:br>
              <a:rPr lang="en-US" sz="1800" dirty="0"/>
            </a:br>
            <a:r>
              <a:rPr lang="en-US" sz="1800" dirty="0"/>
              <a:t>                               32   EVEN                                                            31          ODD</a:t>
            </a:r>
            <a:br>
              <a:rPr lang="en-US" sz="1800" dirty="0"/>
            </a:br>
            <a:r>
              <a:rPr lang="en-US" sz="1800" dirty="0"/>
              <a:t>                               N= 0                                                                    N=1</a:t>
            </a:r>
            <a:endParaRPr lang="en-US" sz="1800" dirty="0">
              <a:solidFill>
                <a:srgbClr val="FF0000"/>
              </a:solidFill>
            </a:endParaRPr>
          </a:p>
        </p:txBody>
      </p:sp>
    </p:spTree>
    <p:extLst>
      <p:ext uri="{BB962C8B-B14F-4D97-AF65-F5344CB8AC3E}">
        <p14:creationId xmlns:p14="http://schemas.microsoft.com/office/powerpoint/2010/main" val="289904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9B4A3-5C39-0932-17E2-C7F13787DA3E}"/>
              </a:ext>
            </a:extLst>
          </p:cNvPr>
          <p:cNvSpPr>
            <a:spLocks noGrp="1"/>
          </p:cNvSpPr>
          <p:nvPr>
            <p:ph type="title"/>
          </p:nvPr>
        </p:nvSpPr>
        <p:spPr>
          <a:xfrm>
            <a:off x="251520" y="274638"/>
            <a:ext cx="8435280" cy="6394722"/>
          </a:xfrm>
        </p:spPr>
        <p:txBody>
          <a:bodyPr>
            <a:normAutofit/>
          </a:bodyPr>
          <a:lstStyle/>
          <a:p>
            <a:pPr algn="l"/>
            <a:r>
              <a:rPr lang="en-US" sz="2800" u="sng" dirty="0">
                <a:solidFill>
                  <a:srgbClr val="002060"/>
                </a:solidFill>
              </a:rPr>
              <a:t>Rule of Thirteen :</a:t>
            </a:r>
            <a:br>
              <a:rPr lang="en-US" sz="2800" u="sng" dirty="0">
                <a:solidFill>
                  <a:srgbClr val="002060"/>
                </a:solidFill>
              </a:rPr>
            </a:br>
            <a:r>
              <a:rPr lang="en-US" sz="2800" dirty="0">
                <a:solidFill>
                  <a:srgbClr val="FF0000"/>
                </a:solidFill>
              </a:rPr>
              <a:t>it is giving an indication about the chemical formula </a:t>
            </a:r>
            <a:br>
              <a:rPr lang="en-US" sz="2800" dirty="0"/>
            </a:br>
            <a:r>
              <a:rPr lang="en-US" sz="1800" dirty="0">
                <a:solidFill>
                  <a:srgbClr val="FF0000"/>
                </a:solidFill>
              </a:rPr>
              <a:t>for unknown hydrocarbon </a:t>
            </a:r>
            <a:r>
              <a:rPr lang="en-US" sz="1800" dirty="0" err="1"/>
              <a:t>C</a:t>
            </a:r>
            <a:r>
              <a:rPr lang="en-US" sz="1800" dirty="0" err="1">
                <a:solidFill>
                  <a:srgbClr val="FF0000"/>
                </a:solidFill>
              </a:rPr>
              <a:t>n</a:t>
            </a:r>
            <a:r>
              <a:rPr lang="en-US" sz="1800" dirty="0" err="1"/>
              <a:t>H</a:t>
            </a:r>
            <a:r>
              <a:rPr lang="en-US" sz="1800" dirty="0" err="1">
                <a:solidFill>
                  <a:srgbClr val="FF0000"/>
                </a:solidFill>
              </a:rPr>
              <a:t>m</a:t>
            </a:r>
            <a:r>
              <a:rPr lang="en-US" sz="1800" dirty="0">
                <a:solidFill>
                  <a:srgbClr val="FF0000"/>
                </a:solidFill>
              </a:rPr>
              <a:t> : </a:t>
            </a:r>
            <a:br>
              <a:rPr lang="en-US" sz="1800" dirty="0">
                <a:solidFill>
                  <a:srgbClr val="FF0000"/>
                </a:solidFill>
              </a:rPr>
            </a:br>
            <a:r>
              <a:rPr lang="en-US" sz="1800" dirty="0">
                <a:solidFill>
                  <a:srgbClr val="FF0000"/>
                </a:solidFill>
              </a:rPr>
              <a:t>[ give #s  of C &amp; H) </a:t>
            </a:r>
            <a:br>
              <a:rPr lang="en-US" sz="1800" dirty="0">
                <a:solidFill>
                  <a:srgbClr val="FF0000"/>
                </a:solidFill>
              </a:rPr>
            </a:br>
            <a:r>
              <a:rPr lang="en-US" sz="1800" dirty="0">
                <a:solidFill>
                  <a:srgbClr val="FF0000"/>
                </a:solidFill>
              </a:rPr>
              <a:t> </a:t>
            </a:r>
            <a:br>
              <a:rPr lang="en-US" sz="1800" dirty="0">
                <a:solidFill>
                  <a:srgbClr val="FF0000"/>
                </a:solidFill>
              </a:rPr>
            </a:br>
            <a:r>
              <a:rPr lang="en-US" sz="1800" dirty="0">
                <a:solidFill>
                  <a:srgbClr val="FF0000"/>
                </a:solidFill>
              </a:rPr>
              <a:t>step 1 ----------     n = M⁺ /13</a:t>
            </a:r>
            <a:br>
              <a:rPr lang="en-US" sz="1800" dirty="0">
                <a:solidFill>
                  <a:srgbClr val="FF0000"/>
                </a:solidFill>
              </a:rPr>
            </a:br>
            <a:r>
              <a:rPr lang="en-US" sz="1800" dirty="0">
                <a:solidFill>
                  <a:srgbClr val="FF0000"/>
                </a:solidFill>
              </a:rPr>
              <a:t>step 2  ---------      m = n+ r ( r: reminder from step 1)</a:t>
            </a:r>
            <a:br>
              <a:rPr lang="en-US" sz="1800" dirty="0">
                <a:solidFill>
                  <a:srgbClr val="FF0000"/>
                </a:solidFill>
              </a:rPr>
            </a:br>
            <a:r>
              <a:rPr lang="en-US" sz="1800" dirty="0">
                <a:solidFill>
                  <a:srgbClr val="FF0000"/>
                </a:solidFill>
              </a:rPr>
              <a:t> </a:t>
            </a:r>
            <a:br>
              <a:rPr lang="en-US" sz="1800" dirty="0">
                <a:solidFill>
                  <a:srgbClr val="FF0000"/>
                </a:solidFill>
              </a:rPr>
            </a:br>
            <a:br>
              <a:rPr lang="en-US" sz="1800" dirty="0">
                <a:solidFill>
                  <a:srgbClr val="FF0000"/>
                </a:solidFill>
              </a:rPr>
            </a:br>
            <a:r>
              <a:rPr lang="en-US" sz="1800" dirty="0">
                <a:solidFill>
                  <a:srgbClr val="0070C0"/>
                </a:solidFill>
              </a:rPr>
              <a:t>Q/ The formula for hydrocarbon that have M = 106, can be </a:t>
            </a:r>
            <a:br>
              <a:rPr lang="en-US" sz="1800" dirty="0">
                <a:solidFill>
                  <a:srgbClr val="0070C0"/>
                </a:solidFill>
              </a:rPr>
            </a:br>
            <a:r>
              <a:rPr lang="en-US" sz="1800" dirty="0">
                <a:solidFill>
                  <a:srgbClr val="0070C0"/>
                </a:solidFill>
              </a:rPr>
              <a:t>answer:</a:t>
            </a:r>
            <a:br>
              <a:rPr lang="en-US" sz="1800" dirty="0">
                <a:solidFill>
                  <a:srgbClr val="0070C0"/>
                </a:solidFill>
              </a:rPr>
            </a:br>
            <a:r>
              <a:rPr lang="en-US" sz="1800" dirty="0">
                <a:solidFill>
                  <a:srgbClr val="0070C0"/>
                </a:solidFill>
              </a:rPr>
              <a:t>step 1 =  n= M</a:t>
            </a:r>
            <a:r>
              <a:rPr lang="en-US" sz="1800" dirty="0">
                <a:solidFill>
                  <a:srgbClr val="FF0000"/>
                </a:solidFill>
              </a:rPr>
              <a:t> ⁺ </a:t>
            </a:r>
            <a:r>
              <a:rPr lang="en-US" sz="1800" dirty="0">
                <a:solidFill>
                  <a:srgbClr val="0070C0"/>
                </a:solidFill>
              </a:rPr>
              <a:t>/13   = 106/13 =  8.153</a:t>
            </a:r>
            <a:br>
              <a:rPr lang="en-US" sz="1800" dirty="0">
                <a:solidFill>
                  <a:srgbClr val="0070C0"/>
                </a:solidFill>
              </a:rPr>
            </a:br>
            <a:r>
              <a:rPr lang="en-US" sz="1800" dirty="0">
                <a:solidFill>
                  <a:srgbClr val="0070C0"/>
                </a:solidFill>
              </a:rPr>
              <a:t>                                                   = (8)(0.153) </a:t>
            </a:r>
            <a:br>
              <a:rPr lang="en-US" sz="1800" dirty="0">
                <a:solidFill>
                  <a:srgbClr val="0070C0"/>
                </a:solidFill>
              </a:rPr>
            </a:br>
            <a:r>
              <a:rPr lang="en-US" sz="1800" dirty="0">
                <a:solidFill>
                  <a:srgbClr val="0070C0"/>
                </a:solidFill>
              </a:rPr>
              <a:t>  # C = 8  ,  r= 0.153 x13 = 2</a:t>
            </a:r>
            <a:br>
              <a:rPr lang="en-US" sz="1800" dirty="0">
                <a:solidFill>
                  <a:srgbClr val="0070C0"/>
                </a:solidFill>
              </a:rPr>
            </a:br>
            <a:r>
              <a:rPr lang="en-US" sz="1800" dirty="0">
                <a:solidFill>
                  <a:srgbClr val="0070C0"/>
                </a:solidFill>
              </a:rPr>
              <a:t>m= n +r ---------------8+ 2  =  10  </a:t>
            </a:r>
            <a:br>
              <a:rPr lang="en-US" sz="1800" dirty="0">
                <a:solidFill>
                  <a:srgbClr val="0070C0"/>
                </a:solidFill>
              </a:rPr>
            </a:br>
            <a:br>
              <a:rPr lang="en-US" sz="1800" dirty="0">
                <a:solidFill>
                  <a:srgbClr val="0070C0"/>
                </a:solidFill>
              </a:rPr>
            </a:br>
            <a:r>
              <a:rPr lang="en-US" sz="1800" dirty="0">
                <a:solidFill>
                  <a:srgbClr val="0070C0"/>
                </a:solidFill>
              </a:rPr>
              <a:t>C</a:t>
            </a:r>
            <a:r>
              <a:rPr lang="en-US" sz="1400" dirty="0">
                <a:solidFill>
                  <a:srgbClr val="0070C0"/>
                </a:solidFill>
              </a:rPr>
              <a:t>8</a:t>
            </a:r>
            <a:r>
              <a:rPr lang="en-US" sz="1800" dirty="0">
                <a:solidFill>
                  <a:srgbClr val="0070C0"/>
                </a:solidFill>
              </a:rPr>
              <a:t>H</a:t>
            </a:r>
            <a:r>
              <a:rPr lang="en-US" sz="1400" dirty="0">
                <a:solidFill>
                  <a:srgbClr val="0070C0"/>
                </a:solidFill>
              </a:rPr>
              <a:t>10 </a:t>
            </a:r>
          </a:p>
        </p:txBody>
      </p:sp>
    </p:spTree>
    <p:extLst>
      <p:ext uri="{BB962C8B-B14F-4D97-AF65-F5344CB8AC3E}">
        <p14:creationId xmlns:p14="http://schemas.microsoft.com/office/powerpoint/2010/main" val="3043826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576F-6E44-2148-ADD4-E3292A70C7C2}"/>
              </a:ext>
            </a:extLst>
          </p:cNvPr>
          <p:cNvSpPr>
            <a:spLocks noGrp="1"/>
          </p:cNvSpPr>
          <p:nvPr>
            <p:ph type="title"/>
          </p:nvPr>
        </p:nvSpPr>
        <p:spPr>
          <a:xfrm>
            <a:off x="457200" y="274638"/>
            <a:ext cx="8229600" cy="6106690"/>
          </a:xfrm>
        </p:spPr>
        <p:txBody>
          <a:bodyPr>
            <a:normAutofit/>
          </a:bodyPr>
          <a:lstStyle/>
          <a:p>
            <a:r>
              <a:rPr lang="en-US" sz="2400" dirty="0"/>
              <a:t>Q/ Cpd. with molecular ion peak m/z= 102,</a:t>
            </a:r>
            <a:r>
              <a:rPr lang="en-US" sz="2400" dirty="0">
                <a:solidFill>
                  <a:srgbClr val="FF0000"/>
                </a:solidFill>
              </a:rPr>
              <a:t>has a strong peak at 1739 cm</a:t>
            </a:r>
            <a:r>
              <a:rPr lang="en-US" sz="2000" dirty="0">
                <a:solidFill>
                  <a:srgbClr val="FF0000"/>
                </a:solidFill>
              </a:rPr>
              <a:t>-1</a:t>
            </a:r>
            <a:r>
              <a:rPr lang="en-US" sz="2400" dirty="0">
                <a:solidFill>
                  <a:srgbClr val="FF0000"/>
                </a:solidFill>
              </a:rPr>
              <a:t> in IR spectrum</a:t>
            </a:r>
            <a:r>
              <a:rPr lang="en-US" sz="2400" dirty="0"/>
              <a:t>(it contain 2 heteroatom 2O).</a:t>
            </a:r>
            <a:br>
              <a:rPr lang="en-US" sz="2400" dirty="0"/>
            </a:br>
            <a:r>
              <a:rPr lang="en-US" sz="2400" dirty="0"/>
              <a:t>M⁺ = 102</a:t>
            </a:r>
            <a:br>
              <a:rPr lang="en-US" sz="2400" dirty="0"/>
            </a:br>
            <a:r>
              <a:rPr lang="en-US" sz="2400" dirty="0"/>
              <a:t>2O = 2x16 = 32 </a:t>
            </a:r>
            <a:br>
              <a:rPr lang="en-US" sz="2400" dirty="0"/>
            </a:br>
            <a:r>
              <a:rPr lang="en-US" sz="2400" dirty="0"/>
              <a:t>102- 32 = 70 </a:t>
            </a:r>
            <a:br>
              <a:rPr lang="en-US" sz="2400" dirty="0"/>
            </a:br>
            <a:br>
              <a:rPr lang="en-US" sz="2400" dirty="0"/>
            </a:br>
            <a:r>
              <a:rPr lang="en-US" sz="2400" dirty="0"/>
              <a:t>step 1 :   n= M⁺/13  </a:t>
            </a:r>
            <a:br>
              <a:rPr lang="en-US" sz="2400" dirty="0"/>
            </a:br>
            <a:r>
              <a:rPr lang="en-US" sz="2400" dirty="0"/>
              <a:t>n= 70/13 ---------------  n= 5.384</a:t>
            </a:r>
            <a:br>
              <a:rPr lang="en-US" sz="2400" dirty="0"/>
            </a:br>
            <a:r>
              <a:rPr lang="en-US" sz="2400" dirty="0"/>
              <a:t># C = 5  , r = 0.384 x13  = 4.99  =5</a:t>
            </a:r>
            <a:br>
              <a:rPr lang="en-US" sz="2400" dirty="0"/>
            </a:br>
            <a:br>
              <a:rPr lang="en-US" sz="2400" dirty="0"/>
            </a:br>
            <a:r>
              <a:rPr lang="en-US" sz="2400" dirty="0"/>
              <a:t>m= n + r</a:t>
            </a:r>
            <a:br>
              <a:rPr lang="en-US" sz="2400" dirty="0"/>
            </a:br>
            <a:r>
              <a:rPr lang="en-US" sz="2400" dirty="0"/>
              <a:t>m= 5+ 5 =  10</a:t>
            </a:r>
            <a:br>
              <a:rPr lang="en-US" sz="2400" dirty="0"/>
            </a:br>
            <a:br>
              <a:rPr lang="en-US" sz="2400" dirty="0"/>
            </a:br>
            <a:r>
              <a:rPr lang="en-US" sz="2400" u="sng" dirty="0">
                <a:solidFill>
                  <a:srgbClr val="6A35B1"/>
                </a:solidFill>
              </a:rPr>
              <a:t>C</a:t>
            </a:r>
            <a:r>
              <a:rPr lang="en-US" sz="1800" u="sng" dirty="0">
                <a:solidFill>
                  <a:srgbClr val="6A35B1"/>
                </a:solidFill>
              </a:rPr>
              <a:t>5</a:t>
            </a:r>
            <a:r>
              <a:rPr lang="en-US" sz="2400" u="sng" dirty="0">
                <a:solidFill>
                  <a:srgbClr val="6A35B1"/>
                </a:solidFill>
              </a:rPr>
              <a:t>H</a:t>
            </a:r>
            <a:r>
              <a:rPr lang="en-US" sz="1800" u="sng" dirty="0">
                <a:solidFill>
                  <a:srgbClr val="6A35B1"/>
                </a:solidFill>
              </a:rPr>
              <a:t>10</a:t>
            </a:r>
            <a:r>
              <a:rPr lang="en-US" sz="2400" u="sng" dirty="0">
                <a:solidFill>
                  <a:srgbClr val="6A35B1"/>
                </a:solidFill>
              </a:rPr>
              <a:t>O</a:t>
            </a:r>
            <a:r>
              <a:rPr lang="en-US" sz="1800" u="sng" dirty="0">
                <a:solidFill>
                  <a:srgbClr val="6A35B1"/>
                </a:solidFill>
              </a:rPr>
              <a:t>2</a:t>
            </a:r>
            <a:br>
              <a:rPr lang="en-US" sz="2400" dirty="0"/>
            </a:br>
            <a:endParaRPr lang="en-US" sz="2400" dirty="0"/>
          </a:p>
        </p:txBody>
      </p:sp>
    </p:spTree>
    <p:extLst>
      <p:ext uri="{BB962C8B-B14F-4D97-AF65-F5344CB8AC3E}">
        <p14:creationId xmlns:p14="http://schemas.microsoft.com/office/powerpoint/2010/main" val="257331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430D-5CD7-E6D0-34E5-505440EC7EA0}"/>
              </a:ext>
            </a:extLst>
          </p:cNvPr>
          <p:cNvSpPr>
            <a:spLocks noGrp="1"/>
          </p:cNvSpPr>
          <p:nvPr>
            <p:ph type="title"/>
          </p:nvPr>
        </p:nvSpPr>
        <p:spPr>
          <a:xfrm>
            <a:off x="107504" y="0"/>
            <a:ext cx="9001000" cy="6858000"/>
          </a:xfrm>
        </p:spPr>
        <p:txBody>
          <a:bodyPr>
            <a:normAutofit/>
          </a:bodyPr>
          <a:lstStyle/>
          <a:p>
            <a:pPr algn="l"/>
            <a:r>
              <a:rPr lang="en-US" sz="2800" dirty="0">
                <a:solidFill>
                  <a:srgbClr val="FF0000"/>
                </a:solidFill>
              </a:rPr>
              <a:t>HDI</a:t>
            </a:r>
            <a:r>
              <a:rPr lang="en-US" sz="2800" b="1" u="sng" dirty="0">
                <a:solidFill>
                  <a:srgbClr val="0070C0"/>
                </a:solidFill>
              </a:rPr>
              <a:t>(</a:t>
            </a:r>
            <a:r>
              <a:rPr lang="en-US" sz="1800" b="1" u="sng" dirty="0">
                <a:solidFill>
                  <a:srgbClr val="0070C0"/>
                </a:solidFill>
              </a:rPr>
              <a:t>Hydrogen deficiency Index</a:t>
            </a:r>
            <a:r>
              <a:rPr lang="en-US" sz="2800" b="1" u="sng" dirty="0">
                <a:solidFill>
                  <a:srgbClr val="0070C0"/>
                </a:solidFill>
              </a:rPr>
              <a:t>)</a:t>
            </a:r>
            <a:br>
              <a:rPr lang="en-US" sz="2800" dirty="0"/>
            </a:br>
            <a:r>
              <a:rPr lang="en-US" sz="2800" dirty="0"/>
              <a:t>- Giving an indication about may  cpd. Contain cyclic (Ring), Ar. Ring or double bond or triple bond and how many of each one.</a:t>
            </a:r>
            <a:br>
              <a:rPr lang="en-US" sz="2800" dirty="0"/>
            </a:br>
            <a:r>
              <a:rPr lang="en-US" sz="2800" b="1" u="sng" dirty="0"/>
              <a:t>( For generalized chemical formula)</a:t>
            </a:r>
            <a:br>
              <a:rPr lang="en-US" sz="2800" b="1" u="sng" dirty="0"/>
            </a:br>
            <a:br>
              <a:rPr lang="en-US" sz="2800" b="1" u="sng" dirty="0"/>
            </a:br>
            <a:r>
              <a:rPr lang="en-US" sz="2800" b="1" dirty="0"/>
              <a:t> HDI = IV (C, Si) - 1/2 I (H,X) + 1/2 III (N,P) + 1 </a:t>
            </a:r>
            <a:br>
              <a:rPr lang="en-US" sz="2800" b="1" dirty="0"/>
            </a:br>
            <a:br>
              <a:rPr lang="en-US" sz="2800" dirty="0"/>
            </a:b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Arial" panose="020B0604020202020204" pitchFamily="34" charset="0"/>
              </a:rPr>
              <a:t>HDI = C </a:t>
            </a:r>
            <a:r>
              <a:rPr lang="en-US" sz="2800" dirty="0">
                <a:effectLst/>
                <a:latin typeface="Calibri" panose="020F0502020204030204" pitchFamily="34" charset="0"/>
                <a:ea typeface="Calibri" panose="020F0502020204030204" pitchFamily="34" charset="0"/>
                <a:cs typeface="Calibri" panose="020F0502020204030204" pitchFamily="34" charset="0"/>
              </a:rPr>
              <a:t>- H/2 - X/2 + N/2 + 1  </a:t>
            </a:r>
            <a:br>
              <a:rPr lang="en-US" sz="2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If HDI = 0  ------------  Aliphatic &amp; saturated </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 1  ------------  1 Ring (only) or Double bond (only) [Not both them]</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 2  ------------  2 Double bonds                or</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   2 Rings                               or</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   triple bond                       or</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  Ring with Double bond (both)    </a:t>
            </a:r>
            <a:br>
              <a:rPr lang="en-US" sz="1800" dirty="0">
                <a:effectLst/>
                <a:latin typeface="Calibri" panose="020F0502020204030204" pitchFamily="34" charset="0"/>
                <a:ea typeface="Calibri" panose="020F0502020204030204" pitchFamily="34" charset="0"/>
                <a:cs typeface="Calibri" panose="020F0502020204030204" pitchFamily="34" charset="0"/>
              </a:rPr>
            </a:b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[benzene Ring contain 3 unsaturated bond &amp; 1 Ring ]  = 4 </a:t>
            </a:r>
            <a:endParaRPr lang="en-US" sz="2800" dirty="0"/>
          </a:p>
        </p:txBody>
      </p:sp>
    </p:spTree>
    <p:extLst>
      <p:ext uri="{BB962C8B-B14F-4D97-AF65-F5344CB8AC3E}">
        <p14:creationId xmlns:p14="http://schemas.microsoft.com/office/powerpoint/2010/main" val="105337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169CC1-9031-091A-1313-7BD8A5C78F02}"/>
                  </a:ext>
                </a:extLst>
              </p:cNvPr>
              <p:cNvSpPr>
                <a:spLocks noGrp="1"/>
              </p:cNvSpPr>
              <p:nvPr>
                <p:ph type="title"/>
              </p:nvPr>
            </p:nvSpPr>
            <p:spPr>
              <a:xfrm>
                <a:off x="179512" y="274638"/>
                <a:ext cx="8507288" cy="6178698"/>
              </a:xfrm>
            </p:spPr>
            <p:txBody>
              <a:bodyPr>
                <a:normAutofit/>
              </a:bodyPr>
              <a:lstStyle/>
              <a:p>
                <a:pPr algn="l"/>
                <a:r>
                  <a:rPr lang="en-US" sz="2800" dirty="0"/>
                  <a:t>Q/ Unknown substance has a molecular formula C</a:t>
                </a:r>
                <a:r>
                  <a:rPr lang="en-US" sz="1800" dirty="0"/>
                  <a:t>2</a:t>
                </a:r>
                <a:r>
                  <a:rPr lang="en-US" sz="2800" dirty="0"/>
                  <a:t>H</a:t>
                </a:r>
                <a:r>
                  <a:rPr lang="en-US" sz="1800" dirty="0"/>
                  <a:t>3</a:t>
                </a:r>
                <a:r>
                  <a:rPr lang="en-US" sz="2800" dirty="0"/>
                  <a:t>Cl</a:t>
                </a:r>
                <a:r>
                  <a:rPr lang="en-US" sz="1800" dirty="0"/>
                  <a:t>3</a:t>
                </a:r>
                <a:r>
                  <a:rPr lang="en-US" sz="2800" dirty="0"/>
                  <a:t>O</a:t>
                </a:r>
                <a:r>
                  <a:rPr lang="en-US" sz="1800" dirty="0"/>
                  <a:t>2</a:t>
                </a:r>
                <a:r>
                  <a:rPr lang="en-US" sz="2800" dirty="0"/>
                  <a:t>, What is HDI? Explain your answer.</a:t>
                </a:r>
                <a:br>
                  <a:rPr lang="en-US" sz="2800" dirty="0"/>
                </a:br>
                <a:br>
                  <a:rPr lang="en-US" sz="2800" dirty="0"/>
                </a:br>
                <a:r>
                  <a:rPr lang="en-US" sz="2800" dirty="0"/>
                  <a:t>HDI= C-H/2-Cl/2+ N/2+1</a:t>
                </a:r>
                <a:br>
                  <a:rPr lang="en-US" sz="2800" dirty="0"/>
                </a:br>
                <a:r>
                  <a:rPr lang="en-US" sz="2800" dirty="0"/>
                  <a:t>HDI= 2-(3/2)-(3/2)+(0/2)+ 1</a:t>
                </a:r>
                <a:br>
                  <a:rPr lang="en-US" sz="2800" dirty="0"/>
                </a:br>
                <a:r>
                  <a:rPr lang="en-US" sz="2800" dirty="0"/>
                  <a:t>HDI= 0</a:t>
                </a:r>
                <a:br>
                  <a:rPr lang="en-US" sz="2800" dirty="0"/>
                </a:br>
                <a:br>
                  <a:rPr lang="en-US" sz="2800" dirty="0"/>
                </a:br>
                <a:r>
                  <a:rPr lang="en-US" sz="2800" dirty="0"/>
                  <a:t>NO (</a:t>
                </a:r>
                <a14:m>
                  <m:oMath xmlns:m="http://schemas.openxmlformats.org/officeDocument/2006/math">
                    <m:r>
                      <m:rPr>
                        <m:sty m:val="p"/>
                      </m:rPr>
                      <a:rPr lang="el-GR" sz="2800" i="1" smtClean="0">
                        <a:latin typeface="Cambria Math" panose="02040503050406030204" pitchFamily="18" charset="0"/>
                      </a:rPr>
                      <m:t>π</m:t>
                    </m:r>
                    <m:r>
                      <a:rPr lang="en-US" sz="2800" b="0" i="1" smtClean="0">
                        <a:latin typeface="Cambria Math" panose="02040503050406030204" pitchFamily="18" charset="0"/>
                      </a:rPr>
                      <m:t> </m:t>
                    </m:r>
                  </m:oMath>
                </a14:m>
                <a:r>
                  <a:rPr lang="en-US" sz="2800" dirty="0"/>
                  <a:t>&amp; Ring)</a:t>
                </a:r>
                <a:br>
                  <a:rPr lang="en-US" sz="2800" dirty="0"/>
                </a:br>
                <a:r>
                  <a:rPr lang="en-US" sz="2800" dirty="0"/>
                  <a:t>aliphatic &amp; saturated cpd.</a:t>
                </a:r>
                <a:br>
                  <a:rPr lang="en-US" sz="2800" dirty="0"/>
                </a:br>
                <a:br>
                  <a:rPr lang="en-US" sz="2800" dirty="0"/>
                </a:br>
                <a:br>
                  <a:rPr lang="en-US" sz="2800" dirty="0"/>
                </a:br>
                <a:r>
                  <a:rPr lang="en-US" sz="2800" dirty="0"/>
                  <a:t>Ex:  C</a:t>
                </a:r>
                <a:r>
                  <a:rPr lang="en-US" sz="1800" dirty="0"/>
                  <a:t>4</a:t>
                </a:r>
                <a:r>
                  <a:rPr lang="en-US" sz="2800" dirty="0"/>
                  <a:t>H</a:t>
                </a:r>
                <a:r>
                  <a:rPr lang="en-US" sz="1800" dirty="0"/>
                  <a:t>6         &amp;    </a:t>
                </a:r>
                <a:r>
                  <a:rPr lang="en-US" sz="2800" dirty="0"/>
                  <a:t>DMSO (</a:t>
                </a:r>
                <a:r>
                  <a:rPr lang="en-US" sz="2800" dirty="0" err="1"/>
                  <a:t>dimethylsulphoxide</a:t>
                </a:r>
                <a:r>
                  <a:rPr lang="en-US" sz="2800" dirty="0"/>
                  <a:t>)  </a:t>
                </a:r>
                <a:r>
                  <a:rPr lang="en-US" sz="1800" dirty="0"/>
                  <a:t>                 </a:t>
                </a:r>
                <a:r>
                  <a:rPr lang="en-US" sz="1800" b="1" dirty="0">
                    <a:solidFill>
                      <a:schemeClr val="accent2"/>
                    </a:solidFill>
                  </a:rPr>
                  <a:t>H.W</a:t>
                </a:r>
                <a:br>
                  <a:rPr lang="en-US" sz="2800" dirty="0"/>
                </a:br>
                <a:endParaRPr lang="en-US" sz="2800" dirty="0"/>
              </a:p>
            </p:txBody>
          </p:sp>
        </mc:Choice>
        <mc:Fallback xmlns="">
          <p:sp>
            <p:nvSpPr>
              <p:cNvPr id="2" name="Title 1">
                <a:extLst>
                  <a:ext uri="{FF2B5EF4-FFF2-40B4-BE49-F238E27FC236}">
                    <a16:creationId xmlns:a16="http://schemas.microsoft.com/office/drawing/2014/main" id="{D5169CC1-9031-091A-1313-7BD8A5C78F02}"/>
                  </a:ext>
                </a:extLst>
              </p:cNvPr>
              <p:cNvSpPr>
                <a:spLocks noGrp="1" noRot="1" noChangeAspect="1" noMove="1" noResize="1" noEditPoints="1" noAdjustHandles="1" noChangeArrowheads="1" noChangeShapeType="1" noTextEdit="1"/>
              </p:cNvSpPr>
              <p:nvPr>
                <p:ph type="title"/>
              </p:nvPr>
            </p:nvSpPr>
            <p:spPr>
              <a:xfrm>
                <a:off x="179512" y="274638"/>
                <a:ext cx="8507288" cy="6178698"/>
              </a:xfrm>
              <a:blipFill>
                <a:blip r:embed="rId2"/>
                <a:stretch>
                  <a:fillRect l="-1361"/>
                </a:stretch>
              </a:blipFill>
            </p:spPr>
            <p:txBody>
              <a:bodyPr/>
              <a:lstStyle/>
              <a:p>
                <a:r>
                  <a:rPr lang="en-US">
                    <a:noFill/>
                  </a:rPr>
                  <a:t> </a:t>
                </a:r>
              </a:p>
            </p:txBody>
          </p:sp>
        </mc:Fallback>
      </mc:AlternateContent>
    </p:spTree>
    <p:extLst>
      <p:ext uri="{BB962C8B-B14F-4D97-AF65-F5344CB8AC3E}">
        <p14:creationId xmlns:p14="http://schemas.microsoft.com/office/powerpoint/2010/main" val="4800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2667-AE19-765C-FDA1-8F178D79D117}"/>
              </a:ext>
            </a:extLst>
          </p:cNvPr>
          <p:cNvSpPr>
            <a:spLocks noGrp="1"/>
          </p:cNvSpPr>
          <p:nvPr>
            <p:ph type="title"/>
          </p:nvPr>
        </p:nvSpPr>
        <p:spPr>
          <a:xfrm>
            <a:off x="107504" y="44624"/>
            <a:ext cx="8856984" cy="6624736"/>
          </a:xfrm>
        </p:spPr>
        <p:txBody>
          <a:bodyPr>
            <a:normAutofit/>
          </a:bodyPr>
          <a:lstStyle/>
          <a:p>
            <a:r>
              <a:rPr lang="en-US" sz="2800" dirty="0"/>
              <a:t>- THE intensity of molecular ion peak depends on the stability of the molecular ion. The most stable molecular ions are those of purely aromatic system, why?</a:t>
            </a:r>
            <a:br>
              <a:rPr lang="en-US" sz="2800" dirty="0"/>
            </a:br>
            <a:br>
              <a:rPr lang="en-US" sz="2800" dirty="0"/>
            </a:br>
            <a:r>
              <a:rPr lang="en-US" sz="2800" dirty="0"/>
              <a:t>Ar. </a:t>
            </a:r>
            <a:r>
              <a:rPr lang="en-US" sz="2800" dirty="0" err="1"/>
              <a:t>cpd</a:t>
            </a:r>
            <a:r>
              <a:rPr lang="en-US" sz="2800" dirty="0"/>
              <a:t>&gt; conj. Alkene &gt; cyclic cpd.&gt; organic sulfide&gt;short normal alkene &gt; </a:t>
            </a:r>
            <a:r>
              <a:rPr lang="en-US" sz="2800" dirty="0" err="1"/>
              <a:t>Mercaptane</a:t>
            </a:r>
            <a:r>
              <a:rPr lang="en-US" sz="2800" dirty="0"/>
              <a:t> </a:t>
            </a:r>
          </a:p>
        </p:txBody>
      </p:sp>
    </p:spTree>
    <p:extLst>
      <p:ext uri="{BB962C8B-B14F-4D97-AF65-F5344CB8AC3E}">
        <p14:creationId xmlns:p14="http://schemas.microsoft.com/office/powerpoint/2010/main" val="1073776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DCE5-6910-2D09-3BAB-1AA36EBECB27}"/>
              </a:ext>
            </a:extLst>
          </p:cNvPr>
          <p:cNvSpPr>
            <a:spLocks noGrp="1"/>
          </p:cNvSpPr>
          <p:nvPr>
            <p:ph type="title"/>
          </p:nvPr>
        </p:nvSpPr>
        <p:spPr>
          <a:xfrm>
            <a:off x="457200" y="274638"/>
            <a:ext cx="8229600" cy="6583362"/>
          </a:xfrm>
        </p:spPr>
        <p:txBody>
          <a:bodyPr>
            <a:normAutofit/>
          </a:bodyPr>
          <a:lstStyle/>
          <a:p>
            <a:pPr algn="l"/>
            <a:r>
              <a:rPr lang="en-US" sz="2800" dirty="0"/>
              <a:t>Mass spectrometry</a:t>
            </a:r>
            <a:br>
              <a:rPr lang="en-US" sz="2800" dirty="0"/>
            </a:br>
            <a:r>
              <a:rPr lang="en-US" sz="2800" dirty="0"/>
              <a:t>1- Alkanes</a:t>
            </a:r>
            <a:br>
              <a:rPr lang="en-US" sz="2800" dirty="0"/>
            </a:br>
            <a:r>
              <a:rPr lang="en-US" sz="2800" dirty="0"/>
              <a:t>2- Alkenes</a:t>
            </a:r>
            <a:br>
              <a:rPr lang="en-US" sz="2800" dirty="0"/>
            </a:br>
            <a:r>
              <a:rPr lang="en-US" sz="2800" dirty="0"/>
              <a:t>3- Aromatic &amp; Alkyl HC</a:t>
            </a:r>
            <a:br>
              <a:rPr lang="en-US" sz="2800" dirty="0"/>
            </a:br>
            <a:r>
              <a:rPr lang="en-US" sz="2800" dirty="0"/>
              <a:t>4- Alcohols</a:t>
            </a:r>
            <a:br>
              <a:rPr lang="en-US" sz="2800" dirty="0"/>
            </a:br>
            <a:r>
              <a:rPr lang="en-US" sz="2800" dirty="0"/>
              <a:t>5- Phenols</a:t>
            </a:r>
            <a:br>
              <a:rPr lang="en-US" sz="2800" dirty="0"/>
            </a:br>
            <a:r>
              <a:rPr lang="en-US" sz="2800" dirty="0"/>
              <a:t>6- Ethers</a:t>
            </a:r>
            <a:br>
              <a:rPr lang="en-US" sz="2800" dirty="0"/>
            </a:br>
            <a:r>
              <a:rPr lang="en-US" sz="2800" dirty="0"/>
              <a:t>7- Ketones</a:t>
            </a:r>
            <a:br>
              <a:rPr lang="en-US" sz="2800" dirty="0"/>
            </a:br>
            <a:r>
              <a:rPr lang="en-US" sz="2800" dirty="0"/>
              <a:t>8- Aldehydes</a:t>
            </a:r>
            <a:br>
              <a:rPr lang="en-US" sz="2800" dirty="0"/>
            </a:br>
            <a:r>
              <a:rPr lang="en-US" sz="2800" dirty="0"/>
              <a:t>9- Carboxylic Acid</a:t>
            </a:r>
            <a:br>
              <a:rPr lang="en-US" sz="2800" dirty="0"/>
            </a:br>
            <a:r>
              <a:rPr lang="en-US" sz="2800" dirty="0"/>
              <a:t>10- Lactones</a:t>
            </a:r>
          </a:p>
        </p:txBody>
      </p:sp>
    </p:spTree>
    <p:extLst>
      <p:ext uri="{BB962C8B-B14F-4D97-AF65-F5344CB8AC3E}">
        <p14:creationId xmlns:p14="http://schemas.microsoft.com/office/powerpoint/2010/main" val="1540240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C113-D140-B524-3DAE-0C1C4CC3EC29}"/>
              </a:ext>
            </a:extLst>
          </p:cNvPr>
          <p:cNvSpPr>
            <a:spLocks noGrp="1"/>
          </p:cNvSpPr>
          <p:nvPr>
            <p:ph type="title"/>
          </p:nvPr>
        </p:nvSpPr>
        <p:spPr>
          <a:xfrm>
            <a:off x="179512" y="274638"/>
            <a:ext cx="8507288" cy="6466730"/>
          </a:xfrm>
        </p:spPr>
        <p:txBody>
          <a:bodyPr>
            <a:normAutofit fontScale="90000"/>
          </a:bodyPr>
          <a:lstStyle/>
          <a:p>
            <a:pPr algn="l"/>
            <a:r>
              <a:rPr lang="en-US" sz="2800" dirty="0">
                <a:solidFill>
                  <a:srgbClr val="FF0000"/>
                </a:solidFill>
              </a:rPr>
              <a:t>Fragmentation :</a:t>
            </a:r>
            <a:br>
              <a:rPr lang="en-US" sz="2800" dirty="0"/>
            </a:br>
            <a:r>
              <a:rPr lang="en-US" sz="2800" dirty="0"/>
              <a:t>* Mass spectrometry read only cation positive charge.</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US" sz="2800" dirty="0"/>
          </a:p>
        </p:txBody>
      </p:sp>
      <p:pic>
        <p:nvPicPr>
          <p:cNvPr id="4" name="Picture 3">
            <a:extLst>
              <a:ext uri="{FF2B5EF4-FFF2-40B4-BE49-F238E27FC236}">
                <a16:creationId xmlns:a16="http://schemas.microsoft.com/office/drawing/2014/main" id="{A6BA6273-8FE8-7EDE-B755-80304376937F}"/>
              </a:ext>
            </a:extLst>
          </p:cNvPr>
          <p:cNvPicPr>
            <a:picLocks noChangeAspect="1"/>
          </p:cNvPicPr>
          <p:nvPr/>
        </p:nvPicPr>
        <p:blipFill>
          <a:blip r:embed="rId2"/>
          <a:stretch>
            <a:fillRect/>
          </a:stretch>
        </p:blipFill>
        <p:spPr>
          <a:xfrm>
            <a:off x="270707" y="1772816"/>
            <a:ext cx="8421275" cy="3848637"/>
          </a:xfrm>
          <a:prstGeom prst="rect">
            <a:avLst/>
          </a:prstGeom>
        </p:spPr>
      </p:pic>
    </p:spTree>
    <p:extLst>
      <p:ext uri="{BB962C8B-B14F-4D97-AF65-F5344CB8AC3E}">
        <p14:creationId xmlns:p14="http://schemas.microsoft.com/office/powerpoint/2010/main" val="305866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BFB1-A5D4-64A1-24C4-525CA5AD6A1E}"/>
              </a:ext>
            </a:extLst>
          </p:cNvPr>
          <p:cNvSpPr>
            <a:spLocks noGrp="1"/>
          </p:cNvSpPr>
          <p:nvPr>
            <p:ph type="title"/>
          </p:nvPr>
        </p:nvSpPr>
        <p:spPr>
          <a:xfrm>
            <a:off x="457200" y="274638"/>
            <a:ext cx="8229600" cy="6466730"/>
          </a:xfrm>
        </p:spPr>
        <p:txBody>
          <a:bodyPr>
            <a:normAutofit/>
          </a:bodyPr>
          <a:lstStyle/>
          <a:p>
            <a:pPr algn="l"/>
            <a:r>
              <a:rPr lang="en-US" sz="2800" dirty="0"/>
              <a:t>Fragmentation is take place by a process of</a:t>
            </a:r>
            <a:br>
              <a:rPr lang="en-US" sz="2800" dirty="0"/>
            </a:br>
            <a:r>
              <a:rPr lang="en-US" sz="2800" dirty="0"/>
              <a:t>Homolysis ---------------  called </a:t>
            </a:r>
            <a:r>
              <a:rPr lang="en-US" sz="2800" dirty="0">
                <a:solidFill>
                  <a:srgbClr val="FF0000"/>
                </a:solidFill>
              </a:rPr>
              <a:t>Fish hook         </a:t>
            </a:r>
            <a:br>
              <a:rPr lang="en-US" sz="2800" dirty="0">
                <a:solidFill>
                  <a:srgbClr val="FF0000"/>
                </a:solidFill>
              </a:rPr>
            </a:br>
            <a:br>
              <a:rPr lang="en-US" sz="2800" dirty="0">
                <a:solidFill>
                  <a:srgbClr val="FF0000"/>
                </a:solidFill>
              </a:rPr>
            </a:br>
            <a:r>
              <a:rPr lang="en-US" sz="2800" dirty="0"/>
              <a:t>Heterolysis ---------------- called </a:t>
            </a:r>
            <a:r>
              <a:rPr lang="en-US" sz="2800" dirty="0" err="1">
                <a:solidFill>
                  <a:srgbClr val="FF0000"/>
                </a:solidFill>
              </a:rPr>
              <a:t>Convential</a:t>
            </a:r>
            <a:r>
              <a:rPr lang="en-US" sz="2800" dirty="0">
                <a:solidFill>
                  <a:srgbClr val="FF0000"/>
                </a:solidFill>
              </a:rPr>
              <a:t> cleavage</a:t>
            </a:r>
            <a:br>
              <a:rPr lang="en-US" sz="2800" dirty="0"/>
            </a:br>
            <a:br>
              <a:rPr lang="en-US" sz="2800" dirty="0"/>
            </a:br>
            <a:br>
              <a:rPr lang="en-US" sz="2800" dirty="0"/>
            </a:br>
            <a:br>
              <a:rPr lang="en-US" sz="2800" dirty="0"/>
            </a:br>
            <a:endParaRPr lang="en-US" sz="2800" dirty="0"/>
          </a:p>
        </p:txBody>
      </p:sp>
    </p:spTree>
    <p:extLst>
      <p:ext uri="{BB962C8B-B14F-4D97-AF65-F5344CB8AC3E}">
        <p14:creationId xmlns:p14="http://schemas.microsoft.com/office/powerpoint/2010/main" val="34632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C44A-70EE-4AA0-DB63-0D608F8CF8E7}"/>
              </a:ext>
            </a:extLst>
          </p:cNvPr>
          <p:cNvSpPr>
            <a:spLocks noGrp="1"/>
          </p:cNvSpPr>
          <p:nvPr>
            <p:ph type="title"/>
          </p:nvPr>
        </p:nvSpPr>
        <p:spPr>
          <a:xfrm>
            <a:off x="457200" y="274638"/>
            <a:ext cx="8229600" cy="6250706"/>
          </a:xfrm>
        </p:spPr>
        <p:txBody>
          <a:bodyPr>
            <a:normAutofit/>
          </a:bodyPr>
          <a:lstStyle/>
          <a:p>
            <a:r>
              <a:rPr lang="en-US" sz="2800" dirty="0"/>
              <a:t>Homolytic Cleavage :</a:t>
            </a:r>
            <a:br>
              <a:rPr lang="en-US" sz="2800" dirty="0"/>
            </a:br>
            <a:br>
              <a:rPr lang="en-US" sz="2800" dirty="0"/>
            </a:br>
            <a:br>
              <a:rPr lang="en-US" sz="2800" dirty="0"/>
            </a:br>
            <a:br>
              <a:rPr lang="en-US" sz="2800" dirty="0"/>
            </a:br>
            <a:br>
              <a:rPr lang="en-US" sz="2800" dirty="0"/>
            </a:br>
            <a:r>
              <a:rPr lang="en-US" sz="2800" dirty="0"/>
              <a:t>Heterolytic Cleavage :</a:t>
            </a:r>
          </a:p>
        </p:txBody>
      </p:sp>
    </p:spTree>
    <p:extLst>
      <p:ext uri="{BB962C8B-B14F-4D97-AF65-F5344CB8AC3E}">
        <p14:creationId xmlns:p14="http://schemas.microsoft.com/office/powerpoint/2010/main" val="115150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9301-83B6-BB43-7926-699C5D62C591}"/>
              </a:ext>
            </a:extLst>
          </p:cNvPr>
          <p:cNvSpPr>
            <a:spLocks noGrp="1"/>
          </p:cNvSpPr>
          <p:nvPr>
            <p:ph type="title"/>
          </p:nvPr>
        </p:nvSpPr>
        <p:spPr>
          <a:xfrm>
            <a:off x="107504" y="245141"/>
            <a:ext cx="8579296" cy="6250706"/>
          </a:xfrm>
        </p:spPr>
        <p:txBody>
          <a:bodyPr>
            <a:normAutofit/>
          </a:bodyPr>
          <a:lstStyle/>
          <a:p>
            <a:pPr algn="l"/>
            <a:r>
              <a:rPr lang="en-US" sz="2400" dirty="0"/>
              <a:t>The mass spectrometer performs 3 essential functions:</a:t>
            </a:r>
            <a:br>
              <a:rPr lang="en-US" sz="2400" dirty="0"/>
            </a:br>
            <a:r>
              <a:rPr lang="en-US" sz="2400" dirty="0">
                <a:solidFill>
                  <a:srgbClr val="FF0000"/>
                </a:solidFill>
              </a:rPr>
              <a:t>1</a:t>
            </a:r>
            <a:r>
              <a:rPr lang="en-US" sz="2400" baseline="30000" dirty="0">
                <a:solidFill>
                  <a:srgbClr val="FF0000"/>
                </a:solidFill>
              </a:rPr>
              <a:t>st</a:t>
            </a:r>
            <a:r>
              <a:rPr lang="en-US" sz="2400" dirty="0">
                <a:solidFill>
                  <a:srgbClr val="FF0000"/>
                </a:solidFill>
              </a:rPr>
              <a:t>  it subjects molecules to bombardment by stream of high energy electrons, converting some of molecules to ions which accelerated in an electric field.</a:t>
            </a:r>
            <a:br>
              <a:rPr lang="en-US" sz="2400" dirty="0">
                <a:solidFill>
                  <a:srgbClr val="FF0000"/>
                </a:solidFill>
              </a:rPr>
            </a:br>
            <a:br>
              <a:rPr lang="en-US" sz="2400" dirty="0">
                <a:solidFill>
                  <a:srgbClr val="FF0000"/>
                </a:solidFill>
              </a:rPr>
            </a:br>
            <a:r>
              <a:rPr lang="en-US" sz="2400" dirty="0">
                <a:solidFill>
                  <a:srgbClr val="FF0000"/>
                </a:solidFill>
              </a:rPr>
              <a:t>2</a:t>
            </a:r>
            <a:r>
              <a:rPr lang="en-US" sz="2400" baseline="30000" dirty="0">
                <a:solidFill>
                  <a:srgbClr val="FF0000"/>
                </a:solidFill>
              </a:rPr>
              <a:t>nd</a:t>
            </a:r>
            <a:r>
              <a:rPr lang="en-US" sz="2400" dirty="0">
                <a:solidFill>
                  <a:srgbClr val="FF0000"/>
                </a:solidFill>
              </a:rPr>
              <a:t> ,the accelerated ions are separated according to their m/z ratio in a magnetic or electric field.</a:t>
            </a:r>
            <a:br>
              <a:rPr lang="en-US" sz="2400" dirty="0">
                <a:solidFill>
                  <a:srgbClr val="FF0000"/>
                </a:solidFill>
              </a:rPr>
            </a:br>
            <a:r>
              <a:rPr lang="en-US" sz="2400" dirty="0">
                <a:solidFill>
                  <a:srgbClr val="FF0000"/>
                </a:solidFill>
              </a:rPr>
              <a:t>Finally, the ions that have a particular m/z ratio are detected ,amplified and recorder then give mass spectrum</a:t>
            </a: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endParaRPr lang="en-US" sz="2400" dirty="0"/>
          </a:p>
        </p:txBody>
      </p:sp>
      <p:pic>
        <p:nvPicPr>
          <p:cNvPr id="3" name="Picture 2">
            <a:extLst>
              <a:ext uri="{FF2B5EF4-FFF2-40B4-BE49-F238E27FC236}">
                <a16:creationId xmlns:a16="http://schemas.microsoft.com/office/drawing/2014/main" id="{B87682F3-067C-403E-47A6-48399B30EAAE}"/>
              </a:ext>
            </a:extLst>
          </p:cNvPr>
          <p:cNvPicPr>
            <a:picLocks noChangeAspect="1"/>
          </p:cNvPicPr>
          <p:nvPr/>
        </p:nvPicPr>
        <p:blipFill>
          <a:blip r:embed="rId2"/>
          <a:stretch>
            <a:fillRect/>
          </a:stretch>
        </p:blipFill>
        <p:spPr>
          <a:xfrm>
            <a:off x="410022" y="3999495"/>
            <a:ext cx="7974259" cy="2523963"/>
          </a:xfrm>
          <a:prstGeom prst="rect">
            <a:avLst/>
          </a:prstGeom>
        </p:spPr>
      </p:pic>
    </p:spTree>
    <p:extLst>
      <p:ext uri="{BB962C8B-B14F-4D97-AF65-F5344CB8AC3E}">
        <p14:creationId xmlns:p14="http://schemas.microsoft.com/office/powerpoint/2010/main" val="1796801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72194-31A8-4C0A-773E-FDBAC05E2E0F}"/>
              </a:ext>
            </a:extLst>
          </p:cNvPr>
          <p:cNvSpPr>
            <a:spLocks noGrp="1"/>
          </p:cNvSpPr>
          <p:nvPr>
            <p:ph type="title"/>
          </p:nvPr>
        </p:nvSpPr>
        <p:spPr>
          <a:xfrm>
            <a:off x="457200" y="274638"/>
            <a:ext cx="8229600" cy="6178698"/>
          </a:xfrm>
        </p:spPr>
        <p:txBody>
          <a:bodyPr>
            <a:normAutofit/>
          </a:bodyPr>
          <a:lstStyle/>
          <a:p>
            <a:pPr algn="l"/>
            <a:r>
              <a:rPr lang="en-US" sz="2800" dirty="0"/>
              <a:t>The following general </a:t>
            </a:r>
            <a:r>
              <a:rPr lang="en-US" sz="2800" u="sng" dirty="0">
                <a:solidFill>
                  <a:srgbClr val="FF0000"/>
                </a:solidFill>
              </a:rPr>
              <a:t>rules </a:t>
            </a:r>
            <a:r>
              <a:rPr lang="en-US" sz="2800" dirty="0"/>
              <a:t>have been established to predict prominent peaks in electronic impact mass spectra:</a:t>
            </a:r>
            <a:br>
              <a:rPr lang="en-US" sz="2800" dirty="0"/>
            </a:br>
            <a:br>
              <a:rPr lang="en-US" sz="2800" dirty="0"/>
            </a:br>
            <a:r>
              <a:rPr lang="en-US" sz="2800" u="sng" dirty="0">
                <a:solidFill>
                  <a:srgbClr val="FF0000"/>
                </a:solidFill>
              </a:rPr>
              <a:t>Rule 1:</a:t>
            </a:r>
            <a:br>
              <a:rPr lang="en-US" sz="2800" u="sng" dirty="0">
                <a:solidFill>
                  <a:srgbClr val="FF0000"/>
                </a:solidFill>
              </a:rPr>
            </a:br>
            <a:r>
              <a:rPr lang="en-US" sz="2800" dirty="0"/>
              <a:t>The relative height of molecular ion peaks (intensity) is greater for straight-chain ions and smaller than that of branched-chain ones.</a:t>
            </a:r>
          </a:p>
        </p:txBody>
      </p:sp>
    </p:spTree>
    <p:extLst>
      <p:ext uri="{BB962C8B-B14F-4D97-AF65-F5344CB8AC3E}">
        <p14:creationId xmlns:p14="http://schemas.microsoft.com/office/powerpoint/2010/main" val="3357998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99CA6-9625-B3C7-2389-3BD9E617771D}"/>
              </a:ext>
            </a:extLst>
          </p:cNvPr>
          <p:cNvSpPr>
            <a:spLocks noGrp="1"/>
          </p:cNvSpPr>
          <p:nvPr>
            <p:ph type="title"/>
          </p:nvPr>
        </p:nvSpPr>
        <p:spPr>
          <a:xfrm>
            <a:off x="179512" y="274638"/>
            <a:ext cx="8712968" cy="6394722"/>
          </a:xfrm>
        </p:spPr>
        <p:txBody>
          <a:bodyPr>
            <a:normAutofit/>
          </a:bodyPr>
          <a:lstStyle/>
          <a:p>
            <a:pPr algn="l"/>
            <a:r>
              <a:rPr lang="en-US" sz="2800" u="sng" dirty="0">
                <a:solidFill>
                  <a:srgbClr val="FF0000"/>
                </a:solidFill>
              </a:rPr>
              <a:t>Rule 2:</a:t>
            </a:r>
            <a:br>
              <a:rPr lang="en-US" sz="2800" dirty="0"/>
            </a:br>
            <a:r>
              <a:rPr lang="en-US" sz="2800" dirty="0"/>
              <a:t>Generally, the relative height of the molecular ion peak decreases with increase of the molecular mass (molecular weight) in a homologous series. </a:t>
            </a:r>
            <a:r>
              <a:rPr lang="en-US" sz="2800" u="sng" dirty="0">
                <a:solidFill>
                  <a:srgbClr val="0070C0"/>
                </a:solidFill>
              </a:rPr>
              <a:t>Fatty ethers </a:t>
            </a:r>
            <a:r>
              <a:rPr lang="en-US" sz="2800" dirty="0"/>
              <a:t>may be an </a:t>
            </a:r>
            <a:r>
              <a:rPr lang="en-US" sz="2800" u="sng" dirty="0">
                <a:solidFill>
                  <a:srgbClr val="0070C0"/>
                </a:solidFill>
              </a:rPr>
              <a:t>exception.</a:t>
            </a:r>
            <a:br>
              <a:rPr lang="en-US" sz="2800" dirty="0"/>
            </a:br>
            <a:br>
              <a:rPr lang="en-US" sz="2800" dirty="0"/>
            </a:br>
            <a:r>
              <a:rPr lang="en-US" sz="2800" u="sng" dirty="0">
                <a:solidFill>
                  <a:srgbClr val="FF0000"/>
                </a:solidFill>
              </a:rPr>
              <a:t>Rule 3:</a:t>
            </a:r>
            <a:br>
              <a:rPr lang="en-US" sz="2800" dirty="0"/>
            </a:br>
            <a:r>
              <a:rPr lang="en-US" sz="2800" dirty="0"/>
              <a:t>Due to an ↑ stability of 3◦ carbocations as compared to 2◦ &amp; 1◦  ones, likelihood of cleavage increases as the carbon atom is more substituted.</a:t>
            </a:r>
            <a:br>
              <a:rPr lang="en-US" sz="2800" dirty="0"/>
            </a:br>
            <a:endParaRPr lang="en-US" sz="2800" dirty="0"/>
          </a:p>
        </p:txBody>
      </p:sp>
      <p:pic>
        <p:nvPicPr>
          <p:cNvPr id="4" name="Picture 3">
            <a:extLst>
              <a:ext uri="{FF2B5EF4-FFF2-40B4-BE49-F238E27FC236}">
                <a16:creationId xmlns:a16="http://schemas.microsoft.com/office/drawing/2014/main" id="{C5199DAE-8392-68C5-F9AE-621708A9712C}"/>
              </a:ext>
            </a:extLst>
          </p:cNvPr>
          <p:cNvPicPr>
            <a:picLocks noChangeAspect="1"/>
          </p:cNvPicPr>
          <p:nvPr/>
        </p:nvPicPr>
        <p:blipFill>
          <a:blip r:embed="rId2"/>
          <a:stretch>
            <a:fillRect/>
          </a:stretch>
        </p:blipFill>
        <p:spPr>
          <a:xfrm>
            <a:off x="683568" y="5589240"/>
            <a:ext cx="5706271" cy="743054"/>
          </a:xfrm>
          <a:prstGeom prst="rect">
            <a:avLst/>
          </a:prstGeom>
        </p:spPr>
      </p:pic>
    </p:spTree>
    <p:extLst>
      <p:ext uri="{BB962C8B-B14F-4D97-AF65-F5344CB8AC3E}">
        <p14:creationId xmlns:p14="http://schemas.microsoft.com/office/powerpoint/2010/main" val="2669821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B0BA-31AE-B89E-D4E3-F16AA8750B02}"/>
              </a:ext>
            </a:extLst>
          </p:cNvPr>
          <p:cNvSpPr>
            <a:spLocks noGrp="1"/>
          </p:cNvSpPr>
          <p:nvPr>
            <p:ph type="title"/>
          </p:nvPr>
        </p:nvSpPr>
        <p:spPr>
          <a:xfrm>
            <a:off x="0" y="0"/>
            <a:ext cx="8964488" cy="6597352"/>
          </a:xfrm>
        </p:spPr>
        <p:txBody>
          <a:bodyPr>
            <a:normAutofit/>
          </a:bodyPr>
          <a:lstStyle/>
          <a:p>
            <a:pPr algn="l"/>
            <a:r>
              <a:rPr lang="en-US" sz="2800" dirty="0" err="1">
                <a:solidFill>
                  <a:srgbClr val="FF0000"/>
                </a:solidFill>
              </a:rPr>
              <a:t>Stevensons</a:t>
            </a:r>
            <a:r>
              <a:rPr lang="en-US" sz="2800" dirty="0">
                <a:solidFill>
                  <a:srgbClr val="FF0000"/>
                </a:solidFill>
              </a:rPr>
              <a:t> Rule :</a:t>
            </a:r>
            <a:br>
              <a:rPr lang="en-US" sz="2800" dirty="0"/>
            </a:br>
            <a:r>
              <a:rPr lang="en-US" sz="2000" dirty="0"/>
              <a:t>The </a:t>
            </a:r>
            <a:r>
              <a:rPr lang="en-US" sz="2000" b="1" dirty="0">
                <a:solidFill>
                  <a:srgbClr val="6A35B1"/>
                </a:solidFill>
              </a:rPr>
              <a:t>longest chain may be eliminated as</a:t>
            </a:r>
            <a:r>
              <a:rPr lang="en-US" sz="2000" dirty="0"/>
              <a:t> </a:t>
            </a:r>
            <a:r>
              <a:rPr lang="en-US" sz="2000" u="sng" dirty="0">
                <a:solidFill>
                  <a:srgbClr val="FF0000"/>
                </a:solidFill>
              </a:rPr>
              <a:t>a radical, </a:t>
            </a:r>
            <a:r>
              <a:rPr lang="en-US" sz="2000" dirty="0"/>
              <a:t>because such a radical may be </a:t>
            </a:r>
            <a:r>
              <a:rPr lang="en-US" sz="2000" dirty="0" err="1"/>
              <a:t>stabilised</a:t>
            </a:r>
            <a:r>
              <a:rPr lang="en-US" sz="2000" dirty="0"/>
              <a:t> by </a:t>
            </a:r>
            <a:r>
              <a:rPr lang="en-US" sz="2000" dirty="0" err="1"/>
              <a:t>stabilisation</a:t>
            </a:r>
            <a:r>
              <a:rPr lang="en-US" sz="2000" dirty="0"/>
              <a:t> of the lone pair ion:</a:t>
            </a:r>
            <a:br>
              <a:rPr lang="en-US" sz="2000" dirty="0"/>
            </a:br>
            <a:br>
              <a:rPr lang="en-US" sz="2800" dirty="0"/>
            </a:br>
            <a:br>
              <a:rPr lang="en-US" sz="2800" dirty="0"/>
            </a:br>
            <a:br>
              <a:rPr lang="en-US" sz="2800" dirty="0"/>
            </a:br>
            <a:br>
              <a:rPr lang="en-US" sz="2800" dirty="0"/>
            </a:br>
            <a:br>
              <a:rPr lang="en-US" sz="2800" dirty="0"/>
            </a:br>
            <a:r>
              <a:rPr lang="en-US" sz="2800" u="sng" dirty="0">
                <a:solidFill>
                  <a:srgbClr val="FF0000"/>
                </a:solidFill>
              </a:rPr>
              <a:t>Rule 4:</a:t>
            </a:r>
            <a:br>
              <a:rPr lang="en-US" sz="2800" u="sng" dirty="0">
                <a:solidFill>
                  <a:srgbClr val="FF0000"/>
                </a:solidFill>
              </a:rPr>
            </a:br>
            <a:r>
              <a:rPr lang="en-US" sz="2800" dirty="0"/>
              <a:t>Double bonds , cyclic structures, heteroatom (O,S,N) Rings can stabilized molecular ion (M+) peak and increase the probability for its appearance.</a:t>
            </a:r>
            <a:br>
              <a:rPr lang="en-US" sz="2800" dirty="0"/>
            </a:br>
            <a:r>
              <a:rPr lang="en-US" sz="2800" dirty="0"/>
              <a:t>Ar. Ring also , ↑ stability of cpd.  by Resonance</a:t>
            </a:r>
          </a:p>
        </p:txBody>
      </p:sp>
      <p:pic>
        <p:nvPicPr>
          <p:cNvPr id="5" name="Picture 4">
            <a:extLst>
              <a:ext uri="{FF2B5EF4-FFF2-40B4-BE49-F238E27FC236}">
                <a16:creationId xmlns:a16="http://schemas.microsoft.com/office/drawing/2014/main" id="{AF224AF6-7E2B-1AB0-C99C-132D5FE794CB}"/>
              </a:ext>
            </a:extLst>
          </p:cNvPr>
          <p:cNvPicPr>
            <a:picLocks noChangeAspect="1"/>
          </p:cNvPicPr>
          <p:nvPr/>
        </p:nvPicPr>
        <p:blipFill>
          <a:blip r:embed="rId2"/>
          <a:stretch>
            <a:fillRect/>
          </a:stretch>
        </p:blipFill>
        <p:spPr>
          <a:xfrm>
            <a:off x="467544" y="1268760"/>
            <a:ext cx="6332636" cy="1467923"/>
          </a:xfrm>
          <a:prstGeom prst="rect">
            <a:avLst/>
          </a:prstGeom>
        </p:spPr>
      </p:pic>
    </p:spTree>
    <p:extLst>
      <p:ext uri="{BB962C8B-B14F-4D97-AF65-F5344CB8AC3E}">
        <p14:creationId xmlns:p14="http://schemas.microsoft.com/office/powerpoint/2010/main" val="509698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428D-C035-588A-2B33-1E7F6374AFE0}"/>
              </a:ext>
            </a:extLst>
          </p:cNvPr>
          <p:cNvSpPr>
            <a:spLocks noGrp="1"/>
          </p:cNvSpPr>
          <p:nvPr>
            <p:ph type="title"/>
          </p:nvPr>
        </p:nvSpPr>
        <p:spPr>
          <a:xfrm>
            <a:off x="457200" y="274638"/>
            <a:ext cx="8229600" cy="6106690"/>
          </a:xfrm>
        </p:spPr>
        <p:txBody>
          <a:bodyPr>
            <a:normAutofit/>
          </a:bodyPr>
          <a:lstStyle/>
          <a:p>
            <a:pPr algn="l"/>
            <a:r>
              <a:rPr lang="en-US" sz="2800" u="sng" dirty="0">
                <a:solidFill>
                  <a:srgbClr val="FF0000"/>
                </a:solidFill>
              </a:rPr>
              <a:t>Rule 5:</a:t>
            </a:r>
            <a:br>
              <a:rPr lang="en-US" sz="2800" dirty="0"/>
            </a:br>
            <a:r>
              <a:rPr lang="en-US" sz="2800" dirty="0"/>
              <a:t>Double bonds </a:t>
            </a:r>
            <a:r>
              <a:rPr lang="en-US" sz="2800" dirty="0" err="1"/>
              <a:t>favour</a:t>
            </a:r>
            <a:r>
              <a:rPr lang="en-US" sz="2800" dirty="0"/>
              <a:t> </a:t>
            </a:r>
            <a:r>
              <a:rPr lang="en-US" sz="2800" u="sng" dirty="0">
                <a:solidFill>
                  <a:srgbClr val="FF0000"/>
                </a:solidFill>
              </a:rPr>
              <a:t>allylic cleavage</a:t>
            </a:r>
            <a:r>
              <a:rPr lang="en-US" sz="2800" dirty="0"/>
              <a:t>, resulting in formation of </a:t>
            </a:r>
            <a:r>
              <a:rPr lang="en-US" sz="2800" b="1" u="sng" dirty="0">
                <a:solidFill>
                  <a:srgbClr val="0070C0"/>
                </a:solidFill>
              </a:rPr>
              <a:t>resonance-</a:t>
            </a:r>
            <a:r>
              <a:rPr lang="en-US" sz="2800" b="1" u="sng" dirty="0" err="1">
                <a:solidFill>
                  <a:srgbClr val="0070C0"/>
                </a:solidFill>
              </a:rPr>
              <a:t>stabilised</a:t>
            </a:r>
            <a:r>
              <a:rPr lang="en-US" sz="2800" b="1" u="sng" dirty="0">
                <a:solidFill>
                  <a:srgbClr val="0070C0"/>
                </a:solidFill>
              </a:rPr>
              <a:t> allylic cations</a:t>
            </a:r>
            <a:r>
              <a:rPr lang="en-US" sz="2800" dirty="0"/>
              <a:t>:</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US" sz="2800" dirty="0"/>
          </a:p>
        </p:txBody>
      </p:sp>
      <p:pic>
        <p:nvPicPr>
          <p:cNvPr id="7" name="Picture 6">
            <a:extLst>
              <a:ext uri="{FF2B5EF4-FFF2-40B4-BE49-F238E27FC236}">
                <a16:creationId xmlns:a16="http://schemas.microsoft.com/office/drawing/2014/main" id="{6AB21B80-CC43-A299-8EBD-5DF945B1728F}"/>
              </a:ext>
            </a:extLst>
          </p:cNvPr>
          <p:cNvPicPr>
            <a:picLocks noChangeAspect="1"/>
          </p:cNvPicPr>
          <p:nvPr/>
        </p:nvPicPr>
        <p:blipFill>
          <a:blip r:embed="rId2"/>
          <a:stretch>
            <a:fillRect/>
          </a:stretch>
        </p:blipFill>
        <p:spPr>
          <a:xfrm>
            <a:off x="899592" y="2780928"/>
            <a:ext cx="6552728" cy="852859"/>
          </a:xfrm>
          <a:prstGeom prst="rect">
            <a:avLst/>
          </a:prstGeom>
        </p:spPr>
      </p:pic>
    </p:spTree>
    <p:extLst>
      <p:ext uri="{BB962C8B-B14F-4D97-AF65-F5344CB8AC3E}">
        <p14:creationId xmlns:p14="http://schemas.microsoft.com/office/powerpoint/2010/main" val="808403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ECD292-639F-4C47-A710-93EBD656FC87}"/>
              </a:ext>
            </a:extLst>
          </p:cNvPr>
          <p:cNvPicPr>
            <a:picLocks noChangeAspect="1"/>
          </p:cNvPicPr>
          <p:nvPr/>
        </p:nvPicPr>
        <p:blipFill>
          <a:blip r:embed="rId2"/>
          <a:stretch>
            <a:fillRect/>
          </a:stretch>
        </p:blipFill>
        <p:spPr>
          <a:xfrm>
            <a:off x="3167062" y="2986087"/>
            <a:ext cx="2809875" cy="885825"/>
          </a:xfrm>
          <a:prstGeom prst="rect">
            <a:avLst/>
          </a:prstGeom>
        </p:spPr>
      </p:pic>
      <p:sp>
        <p:nvSpPr>
          <p:cNvPr id="2" name="Title 1">
            <a:extLst>
              <a:ext uri="{FF2B5EF4-FFF2-40B4-BE49-F238E27FC236}">
                <a16:creationId xmlns:a16="http://schemas.microsoft.com/office/drawing/2014/main" id="{22C76102-0753-F725-AD98-72FA3CCAA46A}"/>
              </a:ext>
            </a:extLst>
          </p:cNvPr>
          <p:cNvSpPr>
            <a:spLocks noGrp="1"/>
          </p:cNvSpPr>
          <p:nvPr>
            <p:ph type="title"/>
          </p:nvPr>
        </p:nvSpPr>
        <p:spPr>
          <a:xfrm>
            <a:off x="107504" y="116632"/>
            <a:ext cx="8928992" cy="6408712"/>
          </a:xfrm>
        </p:spPr>
        <p:txBody>
          <a:bodyPr>
            <a:normAutofit/>
          </a:bodyPr>
          <a:lstStyle/>
          <a:p>
            <a:pPr algn="l"/>
            <a:r>
              <a:rPr lang="en-US" sz="2800" u="sng" dirty="0">
                <a:solidFill>
                  <a:srgbClr val="FF0000"/>
                </a:solidFill>
              </a:rPr>
              <a:t>Rule 6:</a:t>
            </a:r>
            <a:br>
              <a:rPr lang="en-US" sz="2800" dirty="0"/>
            </a:br>
            <a:r>
              <a:rPr lang="en-US" sz="2800" u="sng" dirty="0">
                <a:solidFill>
                  <a:srgbClr val="0070C0"/>
                </a:solidFill>
              </a:rPr>
              <a:t>Cyclic alkanes with side chains cleave at  </a:t>
            </a:r>
            <a:r>
              <a:rPr lang="en-US" sz="3100" b="1" dirty="0">
                <a:solidFill>
                  <a:srgbClr val="FF0000"/>
                </a:solidFill>
              </a:rPr>
              <a:t>α </a:t>
            </a:r>
            <a:r>
              <a:rPr lang="en-US" sz="2800" dirty="0"/>
              <a:t>, and the positive charge tends to remain on the cyclic fragment:</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US" sz="2800" dirty="0"/>
          </a:p>
        </p:txBody>
      </p:sp>
      <p:pic>
        <p:nvPicPr>
          <p:cNvPr id="4" name="Picture 3">
            <a:extLst>
              <a:ext uri="{FF2B5EF4-FFF2-40B4-BE49-F238E27FC236}">
                <a16:creationId xmlns:a16="http://schemas.microsoft.com/office/drawing/2014/main" id="{E5434E22-88A8-722B-95DF-CFE9828BA3E1}"/>
              </a:ext>
            </a:extLst>
          </p:cNvPr>
          <p:cNvPicPr>
            <a:picLocks noChangeAspect="1"/>
          </p:cNvPicPr>
          <p:nvPr/>
        </p:nvPicPr>
        <p:blipFill>
          <a:blip r:embed="rId2"/>
          <a:stretch>
            <a:fillRect/>
          </a:stretch>
        </p:blipFill>
        <p:spPr>
          <a:xfrm>
            <a:off x="2987824" y="2707184"/>
            <a:ext cx="3679697" cy="1160040"/>
          </a:xfrm>
          <a:prstGeom prst="rect">
            <a:avLst/>
          </a:prstGeom>
        </p:spPr>
      </p:pic>
      <p:pic>
        <p:nvPicPr>
          <p:cNvPr id="6" name="Picture 5">
            <a:extLst>
              <a:ext uri="{FF2B5EF4-FFF2-40B4-BE49-F238E27FC236}">
                <a16:creationId xmlns:a16="http://schemas.microsoft.com/office/drawing/2014/main" id="{5E847035-1072-A0AB-2E19-05C03D6C7B7E}"/>
              </a:ext>
            </a:extLst>
          </p:cNvPr>
          <p:cNvPicPr>
            <a:picLocks noChangeAspect="1"/>
          </p:cNvPicPr>
          <p:nvPr/>
        </p:nvPicPr>
        <p:blipFill>
          <a:blip r:embed="rId3"/>
          <a:stretch>
            <a:fillRect/>
          </a:stretch>
        </p:blipFill>
        <p:spPr>
          <a:xfrm>
            <a:off x="107504" y="3871912"/>
            <a:ext cx="8316486" cy="1686160"/>
          </a:xfrm>
          <a:prstGeom prst="rect">
            <a:avLst/>
          </a:prstGeom>
        </p:spPr>
      </p:pic>
    </p:spTree>
    <p:extLst>
      <p:ext uri="{BB962C8B-B14F-4D97-AF65-F5344CB8AC3E}">
        <p14:creationId xmlns:p14="http://schemas.microsoft.com/office/powerpoint/2010/main" val="3427844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5E172-B197-C343-CC56-0821A9C3AD99}"/>
              </a:ext>
            </a:extLst>
          </p:cNvPr>
          <p:cNvSpPr>
            <a:spLocks noGrp="1"/>
          </p:cNvSpPr>
          <p:nvPr>
            <p:ph type="title"/>
          </p:nvPr>
        </p:nvSpPr>
        <p:spPr>
          <a:xfrm>
            <a:off x="457200" y="274638"/>
            <a:ext cx="8229600" cy="6583362"/>
          </a:xfrm>
        </p:spPr>
        <p:txBody>
          <a:bodyPr>
            <a:normAutofit/>
          </a:bodyPr>
          <a:lstStyle/>
          <a:p>
            <a:pPr algn="l"/>
            <a:r>
              <a:rPr lang="en-US" sz="2800" u="sng" dirty="0">
                <a:solidFill>
                  <a:srgbClr val="FF0000"/>
                </a:solidFill>
              </a:rPr>
              <a:t>Retro-Diels Alder reaction:</a:t>
            </a:r>
            <a:br>
              <a:rPr lang="en-US" sz="2800" dirty="0"/>
            </a:br>
            <a:r>
              <a:rPr lang="en-US" sz="2800" dirty="0">
                <a:solidFill>
                  <a:schemeClr val="tx2"/>
                </a:solidFill>
              </a:rPr>
              <a:t>Unsaturated rings </a:t>
            </a:r>
            <a:r>
              <a:rPr lang="en-US" sz="2800" dirty="0"/>
              <a:t>may undergo a Retro-Diels-Alder reaction:</a:t>
            </a:r>
            <a:br>
              <a:rPr lang="en-US" sz="2800" dirty="0"/>
            </a:br>
            <a:br>
              <a:rPr lang="en-US" sz="2800" dirty="0"/>
            </a:br>
            <a:br>
              <a:rPr lang="en-US" sz="2800" dirty="0"/>
            </a:br>
            <a:br>
              <a:rPr lang="en-US" sz="2800" dirty="0"/>
            </a:br>
            <a:br>
              <a:rPr lang="en-US" sz="2800" dirty="0"/>
            </a:br>
            <a:br>
              <a:rPr lang="en-US" sz="2800" dirty="0"/>
            </a:br>
            <a:endParaRPr lang="en-US" sz="2800" dirty="0"/>
          </a:p>
        </p:txBody>
      </p:sp>
      <p:pic>
        <p:nvPicPr>
          <p:cNvPr id="5" name="Picture 4">
            <a:extLst>
              <a:ext uri="{FF2B5EF4-FFF2-40B4-BE49-F238E27FC236}">
                <a16:creationId xmlns:a16="http://schemas.microsoft.com/office/drawing/2014/main" id="{474FE28F-C59E-EEEE-C087-F1080716AD3A}"/>
              </a:ext>
            </a:extLst>
          </p:cNvPr>
          <p:cNvPicPr>
            <a:picLocks noChangeAspect="1"/>
          </p:cNvPicPr>
          <p:nvPr/>
        </p:nvPicPr>
        <p:blipFill>
          <a:blip r:embed="rId2"/>
          <a:stretch>
            <a:fillRect/>
          </a:stretch>
        </p:blipFill>
        <p:spPr>
          <a:xfrm>
            <a:off x="1043608" y="3140968"/>
            <a:ext cx="5611008" cy="1905266"/>
          </a:xfrm>
          <a:prstGeom prst="rect">
            <a:avLst/>
          </a:prstGeom>
        </p:spPr>
      </p:pic>
    </p:spTree>
    <p:extLst>
      <p:ext uri="{BB962C8B-B14F-4D97-AF65-F5344CB8AC3E}">
        <p14:creationId xmlns:p14="http://schemas.microsoft.com/office/powerpoint/2010/main" val="968348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46CB-AAA7-4CB4-2E11-7356A0E7B00F}"/>
              </a:ext>
            </a:extLst>
          </p:cNvPr>
          <p:cNvSpPr>
            <a:spLocks noGrp="1"/>
          </p:cNvSpPr>
          <p:nvPr>
            <p:ph type="title"/>
          </p:nvPr>
        </p:nvSpPr>
        <p:spPr>
          <a:xfrm>
            <a:off x="457200" y="274638"/>
            <a:ext cx="8579296" cy="6250706"/>
          </a:xfrm>
        </p:spPr>
        <p:txBody>
          <a:bodyPr>
            <a:normAutofit/>
          </a:bodyPr>
          <a:lstStyle/>
          <a:p>
            <a:pPr algn="l"/>
            <a:r>
              <a:rPr lang="en-US" sz="2800" u="sng" dirty="0">
                <a:solidFill>
                  <a:srgbClr val="FF0000"/>
                </a:solidFill>
              </a:rPr>
              <a:t>Rule 7:</a:t>
            </a:r>
            <a:br>
              <a:rPr lang="en-US" sz="2800" dirty="0"/>
            </a:br>
            <a:r>
              <a:rPr lang="en-US" sz="2800" dirty="0"/>
              <a:t>Alkyl arenes(Alkyl substituted Aromatic cpd.), cleavage at the β to the aromatic ring and give rise to </a:t>
            </a:r>
            <a:r>
              <a:rPr lang="en-US" sz="2800" u="sng" dirty="0">
                <a:solidFill>
                  <a:srgbClr val="0070C0"/>
                </a:solidFill>
              </a:rPr>
              <a:t>a Resonance-stabilized </a:t>
            </a:r>
            <a:r>
              <a:rPr lang="en-US" sz="2800" u="sng" dirty="0">
                <a:solidFill>
                  <a:srgbClr val="FF0000"/>
                </a:solidFill>
              </a:rPr>
              <a:t>benzyl</a:t>
            </a:r>
            <a:r>
              <a:rPr lang="en-US" sz="2800" u="sng" dirty="0">
                <a:solidFill>
                  <a:srgbClr val="0070C0"/>
                </a:solidFill>
              </a:rPr>
              <a:t> ion or a </a:t>
            </a:r>
            <a:r>
              <a:rPr lang="en-US" sz="2800" u="sng" dirty="0">
                <a:solidFill>
                  <a:srgbClr val="FF0000"/>
                </a:solidFill>
              </a:rPr>
              <a:t>Tropylium ion</a:t>
            </a:r>
            <a:r>
              <a:rPr lang="en-US" sz="2800" dirty="0">
                <a:solidFill>
                  <a:srgbClr val="FF0000"/>
                </a:solidFill>
              </a:rPr>
              <a:t>.</a:t>
            </a:r>
            <a:br>
              <a:rPr lang="en-US" sz="2800" dirty="0">
                <a:solidFill>
                  <a:srgbClr val="FF0000"/>
                </a:solidFill>
              </a:rPr>
            </a:br>
            <a:br>
              <a:rPr lang="en-US" sz="2800" dirty="0">
                <a:solidFill>
                  <a:srgbClr val="FF0000"/>
                </a:solidFill>
              </a:rPr>
            </a:br>
            <a:br>
              <a:rPr lang="en-US" sz="2800" dirty="0">
                <a:solidFill>
                  <a:srgbClr val="FF0000"/>
                </a:solidFill>
              </a:rPr>
            </a:br>
            <a:br>
              <a:rPr lang="en-US" sz="2800" dirty="0">
                <a:solidFill>
                  <a:srgbClr val="FF0000"/>
                </a:solidFill>
              </a:rPr>
            </a:br>
            <a:br>
              <a:rPr lang="en-US" sz="2800" dirty="0"/>
            </a:br>
            <a:br>
              <a:rPr lang="en-US" sz="2800" dirty="0"/>
            </a:br>
            <a:br>
              <a:rPr lang="en-US" sz="2800" dirty="0"/>
            </a:br>
            <a:endParaRPr lang="en-US" sz="2800" dirty="0"/>
          </a:p>
        </p:txBody>
      </p:sp>
      <p:pic>
        <p:nvPicPr>
          <p:cNvPr id="4" name="Picture 3">
            <a:extLst>
              <a:ext uri="{FF2B5EF4-FFF2-40B4-BE49-F238E27FC236}">
                <a16:creationId xmlns:a16="http://schemas.microsoft.com/office/drawing/2014/main" id="{829E2A3B-F453-5008-FCBE-3EB48310B151}"/>
              </a:ext>
            </a:extLst>
          </p:cNvPr>
          <p:cNvPicPr>
            <a:picLocks noChangeAspect="1"/>
          </p:cNvPicPr>
          <p:nvPr/>
        </p:nvPicPr>
        <p:blipFill>
          <a:blip r:embed="rId2"/>
          <a:stretch>
            <a:fillRect/>
          </a:stretch>
        </p:blipFill>
        <p:spPr>
          <a:xfrm>
            <a:off x="611560" y="3311024"/>
            <a:ext cx="7078860" cy="3546976"/>
          </a:xfrm>
          <a:prstGeom prst="rect">
            <a:avLst/>
          </a:prstGeom>
        </p:spPr>
      </p:pic>
    </p:spTree>
    <p:extLst>
      <p:ext uri="{BB962C8B-B14F-4D97-AF65-F5344CB8AC3E}">
        <p14:creationId xmlns:p14="http://schemas.microsoft.com/office/powerpoint/2010/main" val="3995523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E18AB-18D6-B995-C6B3-4B474DF6D43B}"/>
              </a:ext>
            </a:extLst>
          </p:cNvPr>
          <p:cNvSpPr>
            <a:spLocks noGrp="1"/>
          </p:cNvSpPr>
          <p:nvPr>
            <p:ph type="title"/>
          </p:nvPr>
        </p:nvSpPr>
        <p:spPr>
          <a:xfrm>
            <a:off x="457200" y="274638"/>
            <a:ext cx="8229600" cy="6106690"/>
          </a:xfrm>
        </p:spPr>
        <p:txBody>
          <a:bodyPr>
            <a:normAutofit/>
          </a:bodyPr>
          <a:lstStyle/>
          <a:p>
            <a:pPr algn="l"/>
            <a:r>
              <a:rPr lang="en-US" sz="2800" u="sng" dirty="0">
                <a:solidFill>
                  <a:srgbClr val="FF0000"/>
                </a:solidFill>
              </a:rPr>
              <a:t>Rule 8:</a:t>
            </a:r>
            <a:br>
              <a:rPr lang="en-US" sz="2800" dirty="0"/>
            </a:br>
            <a:r>
              <a:rPr lang="en-US" sz="2000" dirty="0"/>
              <a:t>The C–C bond next to the heteroatom (O,NH,S) are cleaved ,leaving charge on the fragment heteroatom-containing fragment:</a:t>
            </a:r>
            <a:br>
              <a:rPr lang="en-US" sz="2000" dirty="0"/>
            </a:br>
            <a:r>
              <a:rPr lang="en-US" sz="2000" dirty="0"/>
              <a:t>(</a:t>
            </a:r>
            <a:r>
              <a:rPr lang="el-GR" sz="2000" dirty="0"/>
              <a:t>α</a:t>
            </a:r>
            <a:r>
              <a:rPr lang="en-US" sz="2000" dirty="0"/>
              <a:t> &amp; </a:t>
            </a:r>
            <a:r>
              <a:rPr lang="el-GR" sz="2000" dirty="0"/>
              <a:t>β</a:t>
            </a:r>
            <a:r>
              <a:rPr lang="en-US" sz="2000" dirty="0"/>
              <a:t>)</a:t>
            </a:r>
            <a:br>
              <a:rPr lang="en-US" sz="2000" dirty="0"/>
            </a:br>
            <a:br>
              <a:rPr lang="en-US" sz="2000" dirty="0"/>
            </a:br>
            <a:br>
              <a:rPr lang="en-US" sz="2800" dirty="0"/>
            </a:br>
            <a:br>
              <a:rPr lang="en-US" sz="2800" dirty="0"/>
            </a:br>
            <a:br>
              <a:rPr lang="en-US" sz="2800" dirty="0"/>
            </a:br>
            <a:br>
              <a:rPr lang="en-US" sz="2800" dirty="0"/>
            </a:br>
            <a:br>
              <a:rPr lang="en-US" sz="2800" dirty="0"/>
            </a:br>
            <a:r>
              <a:rPr lang="en-US" sz="2800" dirty="0"/>
              <a:t>   </a:t>
            </a:r>
            <a:br>
              <a:rPr lang="en-US" sz="2800" dirty="0"/>
            </a:br>
            <a:endParaRPr lang="en-US" sz="2800" dirty="0"/>
          </a:p>
        </p:txBody>
      </p:sp>
      <p:pic>
        <p:nvPicPr>
          <p:cNvPr id="3" name="Picture 2">
            <a:extLst>
              <a:ext uri="{FF2B5EF4-FFF2-40B4-BE49-F238E27FC236}">
                <a16:creationId xmlns:a16="http://schemas.microsoft.com/office/drawing/2014/main" id="{94402F67-14BF-0C3E-FAD8-570EB9F51E95}"/>
              </a:ext>
            </a:extLst>
          </p:cNvPr>
          <p:cNvPicPr>
            <a:picLocks noChangeAspect="1"/>
          </p:cNvPicPr>
          <p:nvPr/>
        </p:nvPicPr>
        <p:blipFill>
          <a:blip r:embed="rId2"/>
          <a:stretch>
            <a:fillRect/>
          </a:stretch>
        </p:blipFill>
        <p:spPr>
          <a:xfrm>
            <a:off x="1115616" y="2703491"/>
            <a:ext cx="6912768" cy="1248983"/>
          </a:xfrm>
          <a:prstGeom prst="rect">
            <a:avLst/>
          </a:prstGeom>
        </p:spPr>
      </p:pic>
      <p:pic>
        <p:nvPicPr>
          <p:cNvPr id="5" name="Picture 4">
            <a:extLst>
              <a:ext uri="{FF2B5EF4-FFF2-40B4-BE49-F238E27FC236}">
                <a16:creationId xmlns:a16="http://schemas.microsoft.com/office/drawing/2014/main" id="{7BFA48D3-84F0-54CD-48C2-369885B28F19}"/>
              </a:ext>
            </a:extLst>
          </p:cNvPr>
          <p:cNvPicPr>
            <a:picLocks noChangeAspect="1"/>
          </p:cNvPicPr>
          <p:nvPr/>
        </p:nvPicPr>
        <p:blipFill>
          <a:blip r:embed="rId3"/>
          <a:stretch>
            <a:fillRect/>
          </a:stretch>
        </p:blipFill>
        <p:spPr>
          <a:xfrm>
            <a:off x="755576" y="4419880"/>
            <a:ext cx="6973273" cy="1790950"/>
          </a:xfrm>
          <a:prstGeom prst="rect">
            <a:avLst/>
          </a:prstGeom>
        </p:spPr>
      </p:pic>
    </p:spTree>
    <p:extLst>
      <p:ext uri="{BB962C8B-B14F-4D97-AF65-F5344CB8AC3E}">
        <p14:creationId xmlns:p14="http://schemas.microsoft.com/office/powerpoint/2010/main" val="3734052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20DB4-B34C-08A6-3D1C-C55897F510F2}"/>
              </a:ext>
            </a:extLst>
          </p:cNvPr>
          <p:cNvSpPr>
            <a:spLocks noGrp="1"/>
          </p:cNvSpPr>
          <p:nvPr>
            <p:ph type="title"/>
          </p:nvPr>
        </p:nvSpPr>
        <p:spPr>
          <a:xfrm>
            <a:off x="457200" y="274638"/>
            <a:ext cx="8229600" cy="6322714"/>
          </a:xfrm>
        </p:spPr>
        <p:txBody>
          <a:bodyPr>
            <a:normAutofit/>
          </a:bodyPr>
          <a:lstStyle/>
          <a:p>
            <a:pPr algn="l"/>
            <a:r>
              <a:rPr lang="en-US" sz="2800" dirty="0"/>
              <a:t> What r- the factors that effect on the fragmentation process?</a:t>
            </a:r>
            <a:br>
              <a:rPr lang="en-US" sz="2800" dirty="0"/>
            </a:br>
            <a:r>
              <a:rPr lang="en-US" sz="2800" dirty="0"/>
              <a:t>1- Bombardment energy</a:t>
            </a:r>
            <a:br>
              <a:rPr lang="en-US" sz="2800" dirty="0"/>
            </a:br>
            <a:r>
              <a:rPr lang="en-US" sz="2800" dirty="0"/>
              <a:t>2- Function group</a:t>
            </a:r>
            <a:br>
              <a:rPr lang="en-US" sz="2800" dirty="0"/>
            </a:br>
            <a:r>
              <a:rPr lang="en-US" sz="2800" dirty="0"/>
              <a:t>3- Thermal decomposition</a:t>
            </a:r>
          </a:p>
        </p:txBody>
      </p:sp>
    </p:spTree>
    <p:extLst>
      <p:ext uri="{BB962C8B-B14F-4D97-AF65-F5344CB8AC3E}">
        <p14:creationId xmlns:p14="http://schemas.microsoft.com/office/powerpoint/2010/main" val="3305444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476672"/>
            <a:ext cx="8201025" cy="560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96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5141"/>
            <a:ext cx="8435280" cy="6466730"/>
          </a:xfrm>
        </p:spPr>
        <p:txBody>
          <a:bodyPr>
            <a:normAutofit/>
          </a:bodyPr>
          <a:lstStyle/>
          <a:p>
            <a:pPr algn="l"/>
            <a:r>
              <a:rPr lang="en-US" sz="2800" dirty="0">
                <a:solidFill>
                  <a:srgbClr val="0070C0"/>
                </a:solidFill>
              </a:rPr>
              <a:t>Principle of electron-impact (EI) mass spectrometry :</a:t>
            </a:r>
            <a:br>
              <a:rPr lang="en-US" sz="2800" dirty="0">
                <a:solidFill>
                  <a:srgbClr val="0070C0"/>
                </a:solidFill>
              </a:rPr>
            </a:br>
            <a:r>
              <a:rPr lang="en-US" sz="2800" dirty="0">
                <a:solidFill>
                  <a:srgbClr val="FF0000"/>
                </a:solidFill>
              </a:rPr>
              <a:t>Atom or molecule hit by </a:t>
            </a:r>
            <a:r>
              <a:rPr lang="en-US" sz="2800" dirty="0"/>
              <a:t>high energy beam of electrons </a:t>
            </a:r>
            <a:br>
              <a:rPr lang="en-US" sz="2800" dirty="0"/>
            </a:br>
            <a:r>
              <a:rPr lang="en-US" sz="2800" dirty="0"/>
              <a:t>lead to formation a positively charged ,free radical called molecular ion.</a:t>
            </a:r>
            <a:br>
              <a:rPr lang="en-US" sz="2800" dirty="0"/>
            </a:br>
            <a:br>
              <a:rPr lang="en-US" sz="2800" dirty="0"/>
            </a:br>
            <a:r>
              <a:rPr lang="en-US" sz="2800" dirty="0">
                <a:solidFill>
                  <a:srgbClr val="FF0000"/>
                </a:solidFill>
              </a:rPr>
              <a:t> </a:t>
            </a:r>
            <a:br>
              <a:rPr lang="en-US" sz="2800" dirty="0">
                <a:solidFill>
                  <a:srgbClr val="0070C0"/>
                </a:solidFill>
              </a:rPr>
            </a:br>
            <a:br>
              <a:rPr lang="en-US" sz="2800" dirty="0">
                <a:solidFill>
                  <a:srgbClr val="0070C0"/>
                </a:solidFill>
              </a:rPr>
            </a:br>
            <a:br>
              <a:rPr lang="en-US" sz="2800" dirty="0">
                <a:solidFill>
                  <a:srgbClr val="0070C0"/>
                </a:solidFill>
              </a:rPr>
            </a:br>
            <a:br>
              <a:rPr lang="en-US" sz="2800" dirty="0">
                <a:solidFill>
                  <a:srgbClr val="0070C0"/>
                </a:solidFill>
              </a:rPr>
            </a:br>
            <a:br>
              <a:rPr lang="en-US" sz="2800" dirty="0">
                <a:solidFill>
                  <a:srgbClr val="0070C0"/>
                </a:solidFill>
              </a:rPr>
            </a:br>
            <a:endParaRPr lang="ar-IQ" sz="2800" dirty="0">
              <a:solidFill>
                <a:srgbClr val="0070C0"/>
              </a:solidFill>
            </a:endParaRPr>
          </a:p>
        </p:txBody>
      </p:sp>
      <p:pic>
        <p:nvPicPr>
          <p:cNvPr id="4" name="Picture 3">
            <a:extLst>
              <a:ext uri="{FF2B5EF4-FFF2-40B4-BE49-F238E27FC236}">
                <a16:creationId xmlns:a16="http://schemas.microsoft.com/office/drawing/2014/main" id="{0D03FEDB-F4AD-CF65-2FAA-2FBD761DB968}"/>
              </a:ext>
            </a:extLst>
          </p:cNvPr>
          <p:cNvPicPr>
            <a:picLocks noChangeAspect="1"/>
          </p:cNvPicPr>
          <p:nvPr/>
        </p:nvPicPr>
        <p:blipFill>
          <a:blip r:embed="rId2"/>
          <a:stretch>
            <a:fillRect/>
          </a:stretch>
        </p:blipFill>
        <p:spPr>
          <a:xfrm>
            <a:off x="1737917" y="2996952"/>
            <a:ext cx="5668166" cy="1143160"/>
          </a:xfrm>
          <a:prstGeom prst="rect">
            <a:avLst/>
          </a:prstGeom>
        </p:spPr>
      </p:pic>
      <p:pic>
        <p:nvPicPr>
          <p:cNvPr id="5" name="Picture 4">
            <a:extLst>
              <a:ext uri="{FF2B5EF4-FFF2-40B4-BE49-F238E27FC236}">
                <a16:creationId xmlns:a16="http://schemas.microsoft.com/office/drawing/2014/main" id="{49EAAB91-631E-710B-ACA5-8DF802B76CFE}"/>
              </a:ext>
            </a:extLst>
          </p:cNvPr>
          <p:cNvPicPr>
            <a:picLocks noChangeAspect="1"/>
          </p:cNvPicPr>
          <p:nvPr/>
        </p:nvPicPr>
        <p:blipFill>
          <a:blip r:embed="rId3"/>
          <a:stretch>
            <a:fillRect/>
          </a:stretch>
        </p:blipFill>
        <p:spPr>
          <a:xfrm>
            <a:off x="1043608" y="3098457"/>
            <a:ext cx="7486537" cy="2865368"/>
          </a:xfrm>
          <a:prstGeom prst="rect">
            <a:avLst/>
          </a:prstGeom>
        </p:spPr>
      </p:pic>
    </p:spTree>
    <p:extLst>
      <p:ext uri="{BB962C8B-B14F-4D97-AF65-F5344CB8AC3E}">
        <p14:creationId xmlns:p14="http://schemas.microsoft.com/office/powerpoint/2010/main" val="1103650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386610"/>
          </a:xfrm>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409700"/>
            <a:ext cx="80676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790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EA209-D2DB-B352-5E9E-82DBE42EBBB2}"/>
              </a:ext>
            </a:extLst>
          </p:cNvPr>
          <p:cNvSpPr>
            <a:spLocks noGrp="1"/>
          </p:cNvSpPr>
          <p:nvPr>
            <p:ph type="title"/>
          </p:nvPr>
        </p:nvSpPr>
        <p:spPr>
          <a:xfrm>
            <a:off x="179512" y="274638"/>
            <a:ext cx="8784976" cy="6250706"/>
          </a:xfrm>
        </p:spPr>
        <p:txBody>
          <a:bodyPr>
            <a:normAutofit/>
          </a:bodyPr>
          <a:lstStyle/>
          <a:p>
            <a:pPr algn="l"/>
            <a:r>
              <a:rPr lang="en-US" sz="2800" dirty="0"/>
              <a:t>So, the fragmentation of the molecular ion peak take in the following Modes:</a:t>
            </a:r>
            <a:br>
              <a:rPr lang="en-US" sz="2800" dirty="0"/>
            </a:br>
            <a:r>
              <a:rPr lang="en-US" sz="2800" dirty="0">
                <a:solidFill>
                  <a:srgbClr val="FF0000"/>
                </a:solidFill>
              </a:rPr>
              <a:t>1- Simple cleavage </a:t>
            </a:r>
            <a:br>
              <a:rPr lang="en-US" sz="2800" dirty="0"/>
            </a:br>
            <a:r>
              <a:rPr lang="en-US" sz="2800" dirty="0"/>
              <a:t>a- </a:t>
            </a:r>
            <a:r>
              <a:rPr lang="en-US" sz="2800" dirty="0">
                <a:solidFill>
                  <a:srgbClr val="0070C0"/>
                </a:solidFill>
              </a:rPr>
              <a:t>Homolytic cleavage </a:t>
            </a:r>
            <a:br>
              <a:rPr lang="en-US" sz="2800" dirty="0">
                <a:solidFill>
                  <a:srgbClr val="0070C0"/>
                </a:solidFill>
              </a:rPr>
            </a:br>
            <a:r>
              <a:rPr lang="en-US" sz="2800" dirty="0">
                <a:solidFill>
                  <a:srgbClr val="0070C0"/>
                </a:solidFill>
              </a:rPr>
              <a:t>b- Heterolytic cleavage </a:t>
            </a:r>
            <a:br>
              <a:rPr lang="en-US" sz="2800" dirty="0">
                <a:solidFill>
                  <a:srgbClr val="0070C0"/>
                </a:solidFill>
              </a:rPr>
            </a:br>
            <a:r>
              <a:rPr lang="en-US" sz="2800" dirty="0">
                <a:solidFill>
                  <a:srgbClr val="0070C0"/>
                </a:solidFill>
              </a:rPr>
              <a:t>c- Retro Diels-Alder reaction</a:t>
            </a:r>
            <a:br>
              <a:rPr lang="en-US" sz="2800" dirty="0">
                <a:solidFill>
                  <a:srgbClr val="0070C0"/>
                </a:solidFill>
              </a:rPr>
            </a:br>
            <a:br>
              <a:rPr lang="en-US" sz="2800" dirty="0">
                <a:solidFill>
                  <a:srgbClr val="0070C0"/>
                </a:solidFill>
              </a:rPr>
            </a:br>
            <a:br>
              <a:rPr lang="en-US" sz="2800" dirty="0">
                <a:solidFill>
                  <a:srgbClr val="0070C0"/>
                </a:solidFill>
              </a:rPr>
            </a:br>
            <a:r>
              <a:rPr lang="en-US" sz="2800" dirty="0">
                <a:solidFill>
                  <a:srgbClr val="0070C0"/>
                </a:solidFill>
              </a:rPr>
              <a:t>Rearrangement reaction accompanied by transfer of atoms:</a:t>
            </a:r>
            <a:br>
              <a:rPr lang="en-US" sz="2800" dirty="0"/>
            </a:br>
            <a:r>
              <a:rPr lang="en-US" sz="2800" dirty="0">
                <a:solidFill>
                  <a:srgbClr val="FF0000"/>
                </a:solidFill>
              </a:rPr>
              <a:t>a- Scrambling</a:t>
            </a:r>
            <a:br>
              <a:rPr lang="en-US" sz="2800" dirty="0">
                <a:solidFill>
                  <a:srgbClr val="FF0000"/>
                </a:solidFill>
              </a:rPr>
            </a:br>
            <a:r>
              <a:rPr lang="en-US" sz="2800" dirty="0">
                <a:solidFill>
                  <a:srgbClr val="FF0000"/>
                </a:solidFill>
              </a:rPr>
              <a:t>b- </a:t>
            </a:r>
            <a:r>
              <a:rPr lang="en-US" sz="2800" dirty="0" err="1">
                <a:solidFill>
                  <a:srgbClr val="FF0000"/>
                </a:solidFill>
              </a:rPr>
              <a:t>Meclafferty</a:t>
            </a:r>
            <a:r>
              <a:rPr lang="en-US" sz="2800" dirty="0">
                <a:solidFill>
                  <a:srgbClr val="FF0000"/>
                </a:solidFill>
              </a:rPr>
              <a:t> Rearrangement</a:t>
            </a:r>
            <a:br>
              <a:rPr lang="en-US" sz="2800" dirty="0">
                <a:solidFill>
                  <a:srgbClr val="FF0000"/>
                </a:solidFill>
              </a:rPr>
            </a:br>
            <a:r>
              <a:rPr lang="en-US" sz="2800" dirty="0">
                <a:solidFill>
                  <a:srgbClr val="FF0000"/>
                </a:solidFill>
              </a:rPr>
              <a:t>c- Elimination</a:t>
            </a:r>
            <a:br>
              <a:rPr lang="en-US" sz="2800" dirty="0">
                <a:solidFill>
                  <a:srgbClr val="FF0000"/>
                </a:solidFill>
              </a:rPr>
            </a:br>
            <a:endParaRPr lang="en-US" sz="2800" dirty="0"/>
          </a:p>
        </p:txBody>
      </p:sp>
    </p:spTree>
    <p:extLst>
      <p:ext uri="{BB962C8B-B14F-4D97-AF65-F5344CB8AC3E}">
        <p14:creationId xmlns:p14="http://schemas.microsoft.com/office/powerpoint/2010/main" val="1841012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FF1-B468-8221-F225-42DBD690ED6A}"/>
              </a:ext>
            </a:extLst>
          </p:cNvPr>
          <p:cNvSpPr>
            <a:spLocks noGrp="1"/>
          </p:cNvSpPr>
          <p:nvPr>
            <p:ph type="title"/>
          </p:nvPr>
        </p:nvSpPr>
        <p:spPr>
          <a:xfrm>
            <a:off x="179512" y="274638"/>
            <a:ext cx="8784976" cy="6250706"/>
          </a:xfrm>
        </p:spPr>
        <p:txBody>
          <a:bodyPr>
            <a:normAutofit/>
          </a:bodyPr>
          <a:lstStyle/>
          <a:p>
            <a:pPr algn="l"/>
            <a:r>
              <a:rPr kumimoji="0" lang="en-US" sz="2400" b="0" i="0" u="none" strike="noStrike" kern="1200" cap="none" spc="0" normalizeH="0" baseline="0" noProof="0" dirty="0">
                <a:ln>
                  <a:noFill/>
                </a:ln>
                <a:solidFill>
                  <a:prstClr val="black"/>
                </a:solidFill>
                <a:effectLst/>
                <a:uLnTx/>
                <a:uFillTx/>
                <a:latin typeface="Calibri"/>
                <a:ea typeface="+mj-ea"/>
                <a:cs typeface="+mj-cs"/>
              </a:rPr>
              <a:t>* </a:t>
            </a:r>
            <a:r>
              <a:rPr kumimoji="0" lang="en-US" sz="2400" b="1" i="0" u="none" strike="noStrike" kern="1200" cap="none" spc="0" normalizeH="0" baseline="0" noProof="0" dirty="0">
                <a:ln>
                  <a:noFill/>
                </a:ln>
                <a:solidFill>
                  <a:srgbClr val="FF0000"/>
                </a:solidFill>
                <a:effectLst/>
                <a:uLnTx/>
                <a:uFillTx/>
                <a:latin typeface="Calibri"/>
                <a:ea typeface="+mj-ea"/>
                <a:cs typeface="+mj-cs"/>
              </a:rPr>
              <a:t>Rearrangement reactions accompanied by transfer of atoms</a:t>
            </a:r>
            <a:r>
              <a:rPr kumimoji="0" lang="en-US" sz="2400" b="0" i="0" u="none" strike="noStrike" kern="1200" cap="none" spc="0" normalizeH="0" baseline="0" noProof="0" dirty="0">
                <a:ln>
                  <a:noFill/>
                </a:ln>
                <a:solidFill>
                  <a:prstClr val="black"/>
                </a:solidFill>
                <a:effectLst/>
                <a:uLnTx/>
                <a:uFillTx/>
                <a:latin typeface="Calibri"/>
                <a:ea typeface="+mj-ea"/>
                <a:cs typeface="+mj-cs"/>
              </a:rPr>
              <a:t>:</a:t>
            </a:r>
            <a:br>
              <a:rPr kumimoji="0" lang="en-US" sz="2400" b="0" i="0" u="none" strike="noStrike" kern="1200" cap="none" spc="0" normalizeH="0" baseline="0" noProof="0" dirty="0">
                <a:ln>
                  <a:noFill/>
                </a:ln>
                <a:solidFill>
                  <a:prstClr val="black"/>
                </a:solidFill>
                <a:effectLst/>
                <a:uLnTx/>
                <a:uFillTx/>
                <a:latin typeface="Calibri"/>
                <a:ea typeface="+mj-ea"/>
                <a:cs typeface="+mj-cs"/>
              </a:rPr>
            </a:br>
            <a:r>
              <a:rPr kumimoji="0" lang="en-US" sz="2400" b="0" i="0" u="none" strike="noStrike" kern="1200" cap="none" spc="0" normalizeH="0" baseline="0" noProof="0" dirty="0">
                <a:ln>
                  <a:noFill/>
                </a:ln>
                <a:solidFill>
                  <a:prstClr val="black"/>
                </a:solidFill>
                <a:effectLst/>
                <a:uLnTx/>
                <a:uFillTx/>
                <a:latin typeface="Calibri"/>
                <a:ea typeface="+mj-ea"/>
                <a:cs typeface="+mj-cs"/>
              </a:rPr>
              <a:t>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1- Scrambling                                           </a:t>
            </a:r>
            <a:br>
              <a:rPr kumimoji="0" lang="en-US" sz="2400" b="0" i="0" u="none" strike="noStrike" kern="1200" cap="none" spc="0" normalizeH="0" baseline="0" noProof="0" dirty="0">
                <a:ln>
                  <a:noFill/>
                </a:ln>
                <a:solidFill>
                  <a:prstClr val="black"/>
                </a:solidFill>
                <a:effectLst/>
                <a:uLnTx/>
                <a:uFillTx/>
                <a:latin typeface="Calibri"/>
                <a:ea typeface="+mj-ea"/>
                <a:cs typeface="+mj-cs"/>
              </a:rPr>
            </a:br>
            <a:r>
              <a:rPr kumimoji="0" lang="en-US" sz="2400" b="0" i="0" u="none" strike="noStrike" kern="1200" cap="none" spc="0" normalizeH="0" baseline="0" noProof="0" dirty="0">
                <a:ln>
                  <a:noFill/>
                </a:ln>
                <a:solidFill>
                  <a:prstClr val="black"/>
                </a:solidFill>
                <a:effectLst/>
                <a:uLnTx/>
                <a:uFillTx/>
                <a:latin typeface="Calibri"/>
                <a:ea typeface="+mj-ea"/>
                <a:cs typeface="+mj-cs"/>
              </a:rPr>
              <a:t>fragmentation giving rise to</a:t>
            </a:r>
            <a:r>
              <a:rPr kumimoji="0" lang="en-US" sz="2400" b="0" i="0" u="sng" strike="noStrike" kern="1200" cap="none" spc="0" normalizeH="0" baseline="0" noProof="0" dirty="0">
                <a:ln>
                  <a:noFill/>
                </a:ln>
                <a:solidFill>
                  <a:srgbClr val="1F497D">
                    <a:lumMod val="75000"/>
                  </a:srgbClr>
                </a:solidFill>
                <a:effectLst/>
                <a:uLnTx/>
                <a:uFillTx/>
                <a:latin typeface="Calibri"/>
                <a:ea typeface="+mj-ea"/>
                <a:cs typeface="+mj-cs"/>
              </a:rPr>
              <a:t> </a:t>
            </a:r>
            <a:r>
              <a:rPr kumimoji="0" lang="en-US" sz="2400" b="1" i="0" u="sng" strike="noStrike" kern="1200" cap="none" spc="0" normalizeH="0" baseline="0" noProof="0" dirty="0">
                <a:ln>
                  <a:noFill/>
                </a:ln>
                <a:solidFill>
                  <a:srgbClr val="1F497D">
                    <a:lumMod val="75000"/>
                  </a:srgbClr>
                </a:solidFill>
                <a:effectLst/>
                <a:uLnTx/>
                <a:uFillTx/>
                <a:latin typeface="Calibri"/>
                <a:ea typeface="+mj-ea"/>
                <a:cs typeface="+mj-cs"/>
              </a:rPr>
              <a:t>stable carbocation</a:t>
            </a:r>
            <a:r>
              <a:rPr kumimoji="0" lang="en-US" sz="2400" b="1" i="0" u="none" strike="noStrike" kern="1200" cap="none" spc="0" normalizeH="0" baseline="0" noProof="0" dirty="0">
                <a:ln>
                  <a:noFill/>
                </a:ln>
                <a:solidFill>
                  <a:prstClr val="black"/>
                </a:solidFill>
                <a:effectLst/>
                <a:uLnTx/>
                <a:uFillTx/>
                <a:latin typeface="Calibri"/>
                <a:ea typeface="+mj-ea"/>
                <a:cs typeface="+mj-cs"/>
              </a:rPr>
              <a:t>:   </a:t>
            </a:r>
            <a:br>
              <a:rPr kumimoji="0" lang="en-US" sz="2400" b="1" i="0" u="none" strike="noStrike" kern="1200" cap="none" spc="0" normalizeH="0" baseline="0" noProof="0" dirty="0">
                <a:ln>
                  <a:noFill/>
                </a:ln>
                <a:solidFill>
                  <a:prstClr val="black"/>
                </a:solidFill>
                <a:effectLst/>
                <a:uLnTx/>
                <a:uFillTx/>
                <a:latin typeface="Calibri"/>
                <a:ea typeface="+mj-ea"/>
                <a:cs typeface="+mj-cs"/>
              </a:rPr>
            </a:br>
            <a:r>
              <a:rPr kumimoji="0" lang="en-US" sz="2400" b="1" i="0" u="none" strike="noStrike" kern="1200" cap="none" spc="0" normalizeH="0" baseline="0" noProof="0" dirty="0">
                <a:ln>
                  <a:noFill/>
                </a:ln>
                <a:solidFill>
                  <a:prstClr val="black"/>
                </a:solidFill>
                <a:effectLst/>
                <a:uLnTx/>
                <a:uFillTx/>
                <a:latin typeface="Calibri"/>
                <a:ea typeface="+mj-ea"/>
                <a:cs typeface="+mj-cs"/>
              </a:rPr>
              <a:t> ex-   M⁺  from </a:t>
            </a:r>
            <a:r>
              <a:rPr kumimoji="0" lang="en-US" sz="2400" b="1" i="0" u="none" strike="noStrike" kern="1200" cap="none" spc="0" normalizeH="0" baseline="0" noProof="0" dirty="0">
                <a:ln>
                  <a:noFill/>
                </a:ln>
                <a:solidFill>
                  <a:srgbClr val="8064A2"/>
                </a:solidFill>
                <a:effectLst/>
                <a:uLnTx/>
                <a:uFillTx/>
                <a:latin typeface="Calibri"/>
                <a:ea typeface="+mj-ea"/>
                <a:cs typeface="+mj-cs"/>
              </a:rPr>
              <a:t>Alkyl benzene undergoes at benzylic bond and final product is 7 membered cyclic ion known as</a:t>
            </a:r>
            <a:br>
              <a:rPr kumimoji="0" lang="en-US" sz="2400" b="1" i="0" u="none" strike="noStrike" kern="1200" cap="none" spc="0" normalizeH="0" baseline="0" noProof="0" dirty="0">
                <a:ln>
                  <a:noFill/>
                </a:ln>
                <a:solidFill>
                  <a:prstClr val="black"/>
                </a:solidFill>
                <a:effectLst/>
                <a:uLnTx/>
                <a:uFillTx/>
                <a:latin typeface="Calibri"/>
                <a:ea typeface="+mj-ea"/>
                <a:cs typeface="+mj-cs"/>
              </a:rPr>
            </a:br>
            <a:r>
              <a:rPr kumimoji="0" lang="en-US" sz="2400" b="1" i="0" u="none" strike="noStrike" kern="1200" cap="none" spc="0" normalizeH="0" baseline="0" noProof="0" dirty="0">
                <a:ln>
                  <a:noFill/>
                </a:ln>
                <a:solidFill>
                  <a:prstClr val="black"/>
                </a:solidFill>
                <a:effectLst/>
                <a:uLnTx/>
                <a:uFillTx/>
                <a:latin typeface="Calibri"/>
                <a:ea typeface="+mj-ea"/>
                <a:cs typeface="+mj-cs"/>
              </a:rPr>
              <a:t>       </a:t>
            </a:r>
            <a:r>
              <a:rPr kumimoji="0" lang="en-US" sz="2800" b="1" i="0" u="none" strike="noStrike" kern="1200" cap="none" spc="0" normalizeH="0" baseline="0" noProof="0" dirty="0">
                <a:ln>
                  <a:noFill/>
                </a:ln>
                <a:solidFill>
                  <a:srgbClr val="FF0000"/>
                </a:solidFill>
                <a:effectLst/>
                <a:uLnTx/>
                <a:uFillTx/>
                <a:latin typeface="Calibri"/>
                <a:ea typeface="+mj-ea"/>
                <a:cs typeface="+mj-cs"/>
              </a:rPr>
              <a:t>Tropylium ion</a:t>
            </a:r>
            <a:br>
              <a:rPr kumimoji="0" lang="en-US" sz="2800" b="1" i="0" u="none" strike="noStrike" kern="1200" cap="none" spc="0" normalizeH="0" baseline="0" noProof="0" dirty="0">
                <a:ln>
                  <a:noFill/>
                </a:ln>
                <a:solidFill>
                  <a:srgbClr val="FF0000"/>
                </a:solidFill>
                <a:effectLst/>
                <a:uLnTx/>
                <a:uFillTx/>
                <a:latin typeface="Calibri"/>
                <a:ea typeface="+mj-ea"/>
                <a:cs typeface="+mj-cs"/>
              </a:rPr>
            </a:br>
            <a:br>
              <a:rPr kumimoji="0" lang="en-US" sz="2800" b="1" i="0" u="none" strike="noStrike" kern="1200" cap="none" spc="0" normalizeH="0" baseline="0" noProof="0" dirty="0">
                <a:ln>
                  <a:noFill/>
                </a:ln>
                <a:solidFill>
                  <a:srgbClr val="FF0000"/>
                </a:solidFill>
                <a:effectLst/>
                <a:uLnTx/>
                <a:uFillTx/>
                <a:latin typeface="Calibri"/>
                <a:ea typeface="+mj-ea"/>
                <a:cs typeface="+mj-cs"/>
              </a:rPr>
            </a:br>
            <a:br>
              <a:rPr kumimoji="0" lang="en-US" sz="2800" b="1" i="0" u="none" strike="noStrike" kern="1200" cap="none" spc="0" normalizeH="0" baseline="0" noProof="0" dirty="0">
                <a:ln>
                  <a:noFill/>
                </a:ln>
                <a:solidFill>
                  <a:srgbClr val="FF0000"/>
                </a:solidFill>
                <a:effectLst/>
                <a:uLnTx/>
                <a:uFillTx/>
                <a:latin typeface="Calibri"/>
                <a:ea typeface="+mj-ea"/>
                <a:cs typeface="+mj-cs"/>
              </a:rPr>
            </a:br>
            <a:br>
              <a:rPr kumimoji="0" lang="en-US" sz="2800" b="1" i="0" u="none" strike="noStrike" kern="1200" cap="none" spc="0" normalizeH="0" baseline="0" noProof="0" dirty="0">
                <a:ln>
                  <a:noFill/>
                </a:ln>
                <a:solidFill>
                  <a:srgbClr val="FF0000"/>
                </a:solidFill>
                <a:effectLst/>
                <a:uLnTx/>
                <a:uFillTx/>
                <a:latin typeface="Calibri"/>
                <a:ea typeface="+mj-ea"/>
                <a:cs typeface="+mj-cs"/>
              </a:rPr>
            </a:br>
            <a:br>
              <a:rPr kumimoji="0" lang="en-US" sz="2800" b="1" i="0" u="none" strike="noStrike" kern="1200" cap="none" spc="0" normalizeH="0" baseline="0" noProof="0" dirty="0">
                <a:ln>
                  <a:noFill/>
                </a:ln>
                <a:solidFill>
                  <a:srgbClr val="FF0000"/>
                </a:solidFill>
                <a:effectLst/>
                <a:uLnTx/>
                <a:uFillTx/>
                <a:latin typeface="Calibri"/>
                <a:ea typeface="+mj-ea"/>
                <a:cs typeface="+mj-cs"/>
              </a:rPr>
            </a:br>
            <a:br>
              <a:rPr kumimoji="0" lang="en-US" sz="2800" b="1" i="0" u="none" strike="noStrike" kern="1200" cap="none" spc="0" normalizeH="0" baseline="0" noProof="0" dirty="0">
                <a:ln>
                  <a:noFill/>
                </a:ln>
                <a:solidFill>
                  <a:srgbClr val="FF0000"/>
                </a:solidFill>
                <a:effectLst/>
                <a:uLnTx/>
                <a:uFillTx/>
                <a:latin typeface="Calibri"/>
                <a:ea typeface="+mj-ea"/>
                <a:cs typeface="+mj-cs"/>
              </a:rPr>
            </a:br>
            <a:br>
              <a:rPr kumimoji="0" lang="en-US" sz="2800" b="1" i="0" u="none" strike="noStrike" kern="1200" cap="none" spc="0" normalizeH="0" baseline="0" noProof="0" dirty="0">
                <a:ln>
                  <a:noFill/>
                </a:ln>
                <a:solidFill>
                  <a:srgbClr val="FF0000"/>
                </a:solidFill>
                <a:effectLst/>
                <a:uLnTx/>
                <a:uFillTx/>
                <a:latin typeface="Calibri"/>
                <a:ea typeface="+mj-ea"/>
                <a:cs typeface="+mj-cs"/>
              </a:rPr>
            </a:br>
            <a:br>
              <a:rPr kumimoji="0" lang="en-US" sz="2800" b="1" i="0" u="none" strike="noStrike" kern="1200" cap="none" spc="0" normalizeH="0" baseline="0" noProof="0" dirty="0">
                <a:ln>
                  <a:noFill/>
                </a:ln>
                <a:solidFill>
                  <a:srgbClr val="FF0000"/>
                </a:solidFill>
                <a:effectLst/>
                <a:uLnTx/>
                <a:uFillTx/>
                <a:latin typeface="Calibri"/>
                <a:ea typeface="+mj-ea"/>
                <a:cs typeface="+mj-cs"/>
              </a:rPr>
            </a:br>
            <a:br>
              <a:rPr kumimoji="0" lang="en-US" sz="2800" b="1" i="0" u="none" strike="noStrike" kern="1200" cap="none" spc="0" normalizeH="0" baseline="0" noProof="0" dirty="0">
                <a:ln>
                  <a:noFill/>
                </a:ln>
                <a:solidFill>
                  <a:srgbClr val="FF0000"/>
                </a:solidFill>
                <a:effectLst/>
                <a:uLnTx/>
                <a:uFillTx/>
                <a:latin typeface="Calibri"/>
                <a:ea typeface="+mj-ea"/>
                <a:cs typeface="+mj-cs"/>
              </a:rPr>
            </a:br>
            <a:endParaRPr lang="en-US" sz="2400" dirty="0"/>
          </a:p>
        </p:txBody>
      </p:sp>
      <p:pic>
        <p:nvPicPr>
          <p:cNvPr id="3" name="Picture 2">
            <a:extLst>
              <a:ext uri="{FF2B5EF4-FFF2-40B4-BE49-F238E27FC236}">
                <a16:creationId xmlns:a16="http://schemas.microsoft.com/office/drawing/2014/main" id="{9DE0C57B-F6D0-A650-A611-91D9E3BF6F2B}"/>
              </a:ext>
            </a:extLst>
          </p:cNvPr>
          <p:cNvPicPr>
            <a:picLocks noChangeAspect="1"/>
          </p:cNvPicPr>
          <p:nvPr/>
        </p:nvPicPr>
        <p:blipFill>
          <a:blip r:embed="rId2"/>
          <a:stretch>
            <a:fillRect/>
          </a:stretch>
        </p:blipFill>
        <p:spPr>
          <a:xfrm>
            <a:off x="1187624" y="3602513"/>
            <a:ext cx="5718544" cy="2865368"/>
          </a:xfrm>
          <a:prstGeom prst="rect">
            <a:avLst/>
          </a:prstGeom>
        </p:spPr>
      </p:pic>
    </p:spTree>
    <p:extLst>
      <p:ext uri="{BB962C8B-B14F-4D97-AF65-F5344CB8AC3E}">
        <p14:creationId xmlns:p14="http://schemas.microsoft.com/office/powerpoint/2010/main" val="503129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7"/>
            <a:ext cx="9036496" cy="6583363"/>
          </a:xfrm>
        </p:spPr>
        <p:txBody>
          <a:bodyPr>
            <a:normAutofit fontScale="90000"/>
          </a:bodyPr>
          <a:lstStyle/>
          <a:p>
            <a:pPr algn="l"/>
            <a:r>
              <a:rPr lang="ar-IQ" sz="3200" dirty="0"/>
              <a:t>      </a:t>
            </a:r>
            <a:br>
              <a:rPr lang="ar-IQ" sz="3200" dirty="0"/>
            </a:br>
            <a:r>
              <a:rPr lang="en-US" sz="3200" dirty="0"/>
              <a:t>McLafferty rearrangement:</a:t>
            </a:r>
            <a:br>
              <a:rPr lang="en-US" sz="2400" dirty="0"/>
            </a:br>
            <a:r>
              <a:rPr kumimoji="0" lang="en-US" sz="2400" b="0" i="0" u="none" strike="noStrike" kern="1200" cap="none" spc="0" normalizeH="0" baseline="0" noProof="0" dirty="0" err="1">
                <a:ln>
                  <a:noFill/>
                </a:ln>
                <a:solidFill>
                  <a:prstClr val="black"/>
                </a:solidFill>
                <a:effectLst/>
                <a:uLnTx/>
                <a:uFillTx/>
                <a:latin typeface="Calibri"/>
                <a:ea typeface="+mj-ea"/>
                <a:cs typeface="+mj-cs"/>
              </a:rPr>
              <a:t>Requirments</a:t>
            </a:r>
            <a:r>
              <a:rPr kumimoji="0" lang="en-US" sz="2400" b="0" i="0" u="none" strike="noStrike" kern="1200" cap="none" spc="0" normalizeH="0" baseline="0" noProof="0" dirty="0">
                <a:ln>
                  <a:noFill/>
                </a:ln>
                <a:solidFill>
                  <a:prstClr val="black"/>
                </a:solidFill>
                <a:effectLst/>
                <a:uLnTx/>
                <a:uFillTx/>
                <a:latin typeface="Calibri"/>
                <a:ea typeface="+mj-ea"/>
                <a:cs typeface="+mj-cs"/>
              </a:rPr>
              <a:t> for </a:t>
            </a:r>
            <a:r>
              <a:rPr kumimoji="0" lang="en-US" sz="2400" b="0" i="0" u="none" strike="noStrike" kern="1200" cap="none" spc="0" normalizeH="0" baseline="0" noProof="0" dirty="0" err="1">
                <a:ln>
                  <a:noFill/>
                </a:ln>
                <a:solidFill>
                  <a:prstClr val="black"/>
                </a:solidFill>
                <a:effectLst/>
                <a:uLnTx/>
                <a:uFillTx/>
                <a:latin typeface="Calibri"/>
                <a:ea typeface="+mj-ea"/>
                <a:cs typeface="+mj-cs"/>
              </a:rPr>
              <a:t>doning</a:t>
            </a:r>
            <a:r>
              <a:rPr kumimoji="0" lang="en-US" sz="2400" b="0" i="0" u="none" strike="noStrike" kern="1200" cap="none" spc="0" normalizeH="0" baseline="0" noProof="0" dirty="0">
                <a:ln>
                  <a:noFill/>
                </a:ln>
                <a:solidFill>
                  <a:prstClr val="black"/>
                </a:solidFill>
                <a:effectLst/>
                <a:uLnTx/>
                <a:uFillTx/>
                <a:latin typeface="Calibri"/>
                <a:ea typeface="+mj-ea"/>
                <a:cs typeface="+mj-cs"/>
              </a:rPr>
              <a:t> </a:t>
            </a:r>
            <a:r>
              <a:rPr kumimoji="0" lang="en-US" sz="2400" b="0" i="0" u="none" strike="noStrike" kern="1200" cap="none" spc="0" normalizeH="0" baseline="0" noProof="0" dirty="0" err="1">
                <a:ln>
                  <a:noFill/>
                </a:ln>
                <a:solidFill>
                  <a:prstClr val="black"/>
                </a:solidFill>
                <a:effectLst/>
                <a:uLnTx/>
                <a:uFillTx/>
                <a:latin typeface="Calibri"/>
                <a:ea typeface="+mj-ea"/>
                <a:cs typeface="+mj-cs"/>
              </a:rPr>
              <a:t>Mclafferty</a:t>
            </a:r>
            <a:r>
              <a:rPr kumimoji="0" lang="en-US" sz="2400" b="0" i="0" u="none" strike="noStrike" kern="1200" cap="none" spc="0" normalizeH="0" baseline="0" noProof="0" dirty="0">
                <a:ln>
                  <a:noFill/>
                </a:ln>
                <a:solidFill>
                  <a:prstClr val="black"/>
                </a:solidFill>
                <a:effectLst/>
                <a:uLnTx/>
                <a:uFillTx/>
                <a:latin typeface="Calibri"/>
                <a:ea typeface="+mj-ea"/>
                <a:cs typeface="+mj-cs"/>
              </a:rPr>
              <a:t> rearrangement:</a:t>
            </a:r>
            <a:br>
              <a:rPr kumimoji="0" lang="en-US" sz="2400" b="0" i="0" u="none" strike="noStrike" kern="1200" cap="none" spc="0" normalizeH="0" baseline="0" noProof="0" dirty="0">
                <a:ln>
                  <a:noFill/>
                </a:ln>
                <a:solidFill>
                  <a:prstClr val="black"/>
                </a:solidFill>
                <a:effectLst/>
                <a:uLnTx/>
                <a:uFillTx/>
                <a:latin typeface="Calibri"/>
                <a:ea typeface="+mj-ea"/>
                <a:cs typeface="+mj-cs"/>
              </a:rPr>
            </a:br>
            <a:r>
              <a:rPr kumimoji="0" lang="en-US" sz="2400" b="0" i="0" u="none" strike="noStrike" kern="1200" cap="none" spc="0" normalizeH="0" baseline="0" noProof="0" dirty="0">
                <a:ln>
                  <a:noFill/>
                </a:ln>
                <a:solidFill>
                  <a:prstClr val="black"/>
                </a:solidFill>
                <a:effectLst/>
                <a:uLnTx/>
                <a:uFillTx/>
                <a:latin typeface="Calibri"/>
                <a:ea typeface="+mj-ea"/>
                <a:cs typeface="+mj-cs"/>
              </a:rPr>
              <a:t>1- Contain heteroatom(Z)</a:t>
            </a:r>
            <a:br>
              <a:rPr kumimoji="0" lang="en-US" sz="2400" b="0" i="0" u="none" strike="noStrike" kern="1200" cap="none" spc="0" normalizeH="0" baseline="0" noProof="0" dirty="0">
                <a:ln>
                  <a:noFill/>
                </a:ln>
                <a:solidFill>
                  <a:prstClr val="black"/>
                </a:solidFill>
                <a:effectLst/>
                <a:uLnTx/>
                <a:uFillTx/>
                <a:latin typeface="Calibri"/>
                <a:ea typeface="+mj-ea"/>
                <a:cs typeface="+mj-cs"/>
              </a:rPr>
            </a:br>
            <a:r>
              <a:rPr kumimoji="0" lang="en-US" sz="2400" b="0" i="0" u="none" strike="noStrike" kern="1200" cap="none" spc="0" normalizeH="0" baseline="0" noProof="0" dirty="0">
                <a:ln>
                  <a:noFill/>
                </a:ln>
                <a:solidFill>
                  <a:prstClr val="black"/>
                </a:solidFill>
                <a:effectLst/>
                <a:uLnTx/>
                <a:uFillTx/>
                <a:latin typeface="Calibri"/>
                <a:ea typeface="+mj-ea"/>
                <a:cs typeface="+mj-cs"/>
              </a:rPr>
              <a:t>2- π system</a:t>
            </a:r>
            <a:br>
              <a:rPr kumimoji="0" lang="en-US" sz="2400" b="0" i="0" u="none" strike="noStrike" kern="1200" cap="none" spc="0" normalizeH="0" baseline="0" noProof="0" dirty="0">
                <a:ln>
                  <a:noFill/>
                </a:ln>
                <a:solidFill>
                  <a:prstClr val="black"/>
                </a:solidFill>
                <a:effectLst/>
                <a:uLnTx/>
                <a:uFillTx/>
                <a:latin typeface="Calibri"/>
                <a:ea typeface="+mj-ea"/>
                <a:cs typeface="+mj-cs"/>
              </a:rPr>
            </a:br>
            <a:r>
              <a:rPr kumimoji="0" lang="en-US" sz="2400" b="0" i="0" u="none" strike="noStrike" kern="1200" cap="none" spc="0" normalizeH="0" baseline="0" noProof="0" dirty="0">
                <a:ln>
                  <a:noFill/>
                </a:ln>
                <a:solidFill>
                  <a:prstClr val="black"/>
                </a:solidFill>
                <a:effectLst/>
                <a:uLnTx/>
                <a:uFillTx/>
                <a:latin typeface="Calibri"/>
                <a:ea typeface="+mj-ea"/>
                <a:cs typeface="+mj-cs"/>
              </a:rPr>
              <a:t>3- (</a:t>
            </a:r>
            <a:r>
              <a:rPr kumimoji="0" lang="el-GR" sz="2400" b="0" i="0" u="none" strike="noStrike" kern="1200" cap="none" spc="0" normalizeH="0" baseline="0" noProof="0" dirty="0">
                <a:ln>
                  <a:noFill/>
                </a:ln>
                <a:solidFill>
                  <a:prstClr val="black"/>
                </a:solidFill>
                <a:effectLst/>
                <a:uLnTx/>
                <a:uFillTx/>
                <a:latin typeface="Calibri"/>
                <a:ea typeface="+mj-ea"/>
                <a:cs typeface="+mj-cs"/>
              </a:rPr>
              <a:t>γ</a:t>
            </a:r>
            <a:r>
              <a:rPr kumimoji="0" lang="en-US" sz="2400" b="0" i="0" u="none" strike="noStrike" kern="1200" cap="none" spc="0" normalizeH="0" baseline="0" noProof="0" dirty="0">
                <a:ln>
                  <a:noFill/>
                </a:ln>
                <a:solidFill>
                  <a:prstClr val="black"/>
                </a:solidFill>
                <a:effectLst/>
                <a:uLnTx/>
                <a:uFillTx/>
                <a:latin typeface="Calibri"/>
                <a:ea typeface="+mj-ea"/>
                <a:cs typeface="+mj-cs"/>
              </a:rPr>
              <a:t>-H)                      </a:t>
            </a:r>
            <a:br>
              <a:rPr kumimoji="0" lang="en-US" sz="2400" b="0" i="0" u="none" strike="noStrike" kern="1200" cap="none" spc="0" normalizeH="0" baseline="0" noProof="0" dirty="0">
                <a:ln>
                  <a:noFill/>
                </a:ln>
                <a:solidFill>
                  <a:prstClr val="black"/>
                </a:solidFill>
                <a:effectLst/>
                <a:uLnTx/>
                <a:uFillTx/>
                <a:latin typeface="Calibri"/>
                <a:ea typeface="+mj-ea"/>
                <a:cs typeface="+mj-cs"/>
              </a:rPr>
            </a:br>
            <a:r>
              <a:rPr kumimoji="0" lang="en-US" sz="1600" b="0" i="0" u="none" strike="noStrike" kern="1200" cap="none" spc="0" normalizeH="0" baseline="0" noProof="0" dirty="0">
                <a:ln>
                  <a:noFill/>
                </a:ln>
                <a:solidFill>
                  <a:prstClr val="black"/>
                </a:solidFill>
                <a:effectLst/>
                <a:uLnTx/>
                <a:uFillTx/>
                <a:latin typeface="Calibri"/>
                <a:ea typeface="+mj-ea"/>
                <a:cs typeface="+mj-cs"/>
              </a:rPr>
              <a:t>(intramolecular atomic </a:t>
            </a:r>
            <a:r>
              <a:rPr kumimoji="0" lang="en-US" sz="1600" b="0" i="0" u="none" strike="noStrike" kern="1200" cap="none" spc="0" normalizeH="0" baseline="0" noProof="0" dirty="0" err="1">
                <a:ln>
                  <a:noFill/>
                </a:ln>
                <a:solidFill>
                  <a:prstClr val="black"/>
                </a:solidFill>
                <a:effectLst/>
                <a:uLnTx/>
                <a:uFillTx/>
                <a:latin typeface="Calibri"/>
                <a:ea typeface="+mj-ea"/>
                <a:cs typeface="+mj-cs"/>
              </a:rPr>
              <a:t>rearrangment</a:t>
            </a:r>
            <a:r>
              <a:rPr kumimoji="0" lang="en-US" sz="1600" b="0" i="0" u="none" strike="noStrike" kern="1200" cap="none" spc="0" normalizeH="0" baseline="0" noProof="0" dirty="0">
                <a:ln>
                  <a:noFill/>
                </a:ln>
                <a:solidFill>
                  <a:prstClr val="black"/>
                </a:solidFill>
                <a:effectLst/>
                <a:uLnTx/>
                <a:uFillTx/>
                <a:latin typeface="Calibri"/>
                <a:ea typeface="+mj-ea"/>
                <a:cs typeface="+mj-cs"/>
              </a:rPr>
              <a:t>) </a:t>
            </a:r>
            <a:br>
              <a:rPr lang="ar-IQ" sz="2400" dirty="0"/>
            </a:br>
            <a:br>
              <a:rPr lang="en-US" sz="2400" dirty="0"/>
            </a:br>
            <a:br>
              <a:rPr lang="en-US" sz="2400" dirty="0"/>
            </a:br>
            <a:br>
              <a:rPr lang="en-US" sz="2400" dirty="0"/>
            </a:br>
            <a:br>
              <a:rPr lang="en-US" sz="2400" dirty="0"/>
            </a:br>
            <a:r>
              <a:rPr lang="en-US" sz="2400" dirty="0"/>
              <a:t> </a:t>
            </a:r>
            <a:br>
              <a:rPr lang="en-US" sz="2400" dirty="0"/>
            </a:br>
            <a:br>
              <a:rPr lang="en-US" sz="2400" dirty="0"/>
            </a:br>
            <a:br>
              <a:rPr lang="en-US" sz="2400" dirty="0"/>
            </a:br>
            <a:br>
              <a:rPr lang="en-US" sz="2400" dirty="0"/>
            </a:br>
            <a:br>
              <a:rPr lang="en-US" sz="3200" dirty="0"/>
            </a:br>
            <a:br>
              <a:rPr lang="en-US" sz="3200" dirty="0"/>
            </a:br>
            <a:br>
              <a:rPr lang="en-US" sz="3200" dirty="0"/>
            </a:br>
            <a:endParaRPr lang="ar-IQ"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61048"/>
            <a:ext cx="853244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314" y="1661654"/>
            <a:ext cx="3485182" cy="177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039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76672"/>
            <a:ext cx="8229600" cy="5688632"/>
          </a:xfrm>
        </p:spPr>
        <p:txBody>
          <a:bodyPr/>
          <a:lstStyle/>
          <a:p>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268760"/>
            <a:ext cx="8104187" cy="375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370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F055-B153-808F-F8F5-D1ACDA378035}"/>
              </a:ext>
            </a:extLst>
          </p:cNvPr>
          <p:cNvSpPr>
            <a:spLocks noGrp="1"/>
          </p:cNvSpPr>
          <p:nvPr>
            <p:ph type="title"/>
          </p:nvPr>
        </p:nvSpPr>
        <p:spPr>
          <a:xfrm>
            <a:off x="251520" y="274638"/>
            <a:ext cx="8435280" cy="6394722"/>
          </a:xfrm>
        </p:spPr>
        <p:txBody>
          <a:bodyPr>
            <a:normAutofit/>
          </a:bodyPr>
          <a:lstStyle/>
          <a:p>
            <a:pPr algn="l"/>
            <a:r>
              <a:rPr lang="en-US" sz="2800" b="1" dirty="0">
                <a:solidFill>
                  <a:srgbClr val="FF0000"/>
                </a:solidFill>
              </a:rPr>
              <a:t>3-Elimination:</a:t>
            </a:r>
            <a:br>
              <a:rPr lang="en-US" sz="2800" dirty="0"/>
            </a:br>
            <a:r>
              <a:rPr lang="en-US" sz="2800" dirty="0"/>
              <a:t>Fragmentation due to loss of small molecule :</a:t>
            </a:r>
            <a:br>
              <a:rPr lang="en-US" sz="2800" dirty="0"/>
            </a:br>
            <a:r>
              <a:rPr lang="en-US" sz="2800" dirty="0"/>
              <a:t>Loss of small stable molecules such as H</a:t>
            </a:r>
            <a:r>
              <a:rPr lang="en-US" sz="1800" dirty="0"/>
              <a:t>2</a:t>
            </a:r>
            <a:r>
              <a:rPr lang="en-US" sz="2800" dirty="0"/>
              <a:t>O,CO</a:t>
            </a:r>
            <a:r>
              <a:rPr lang="en-US" sz="1800" dirty="0"/>
              <a:t>2</a:t>
            </a:r>
            <a:r>
              <a:rPr lang="en-US" sz="2800" dirty="0"/>
              <a:t> ,CO, C</a:t>
            </a:r>
            <a:r>
              <a:rPr lang="en-US" sz="1800" dirty="0"/>
              <a:t>2</a:t>
            </a:r>
            <a:r>
              <a:rPr lang="en-US" sz="2800" dirty="0"/>
              <a:t>H</a:t>
            </a:r>
            <a:r>
              <a:rPr lang="en-US" sz="1800" dirty="0"/>
              <a:t>4</a:t>
            </a:r>
            <a:r>
              <a:rPr lang="en-US" sz="2800" dirty="0"/>
              <a:t> from</a:t>
            </a:r>
            <a:br>
              <a:rPr lang="en-US" sz="2800" dirty="0"/>
            </a:br>
            <a:r>
              <a:rPr lang="en-US" sz="2800" dirty="0"/>
              <a:t>molecular ion during fragmentation.</a:t>
            </a:r>
            <a:br>
              <a:rPr lang="en-US" sz="2800" dirty="0"/>
            </a:br>
            <a:r>
              <a:rPr lang="en-US" sz="2800" dirty="0"/>
              <a:t>EX. An alcohol readily looses H</a:t>
            </a:r>
            <a:r>
              <a:rPr lang="en-US" sz="1800" dirty="0"/>
              <a:t>2</a:t>
            </a:r>
            <a:r>
              <a:rPr lang="en-US" sz="2800" dirty="0"/>
              <a:t>O molecule and shows a peak 18 mass units less than the peak of molecular ion.</a:t>
            </a:r>
            <a:br>
              <a:rPr lang="en-US" sz="2800" dirty="0"/>
            </a:br>
            <a:br>
              <a:rPr lang="en-US" sz="2800" dirty="0"/>
            </a:br>
            <a:br>
              <a:rPr lang="en-US" sz="2800" dirty="0"/>
            </a:br>
            <a:br>
              <a:rPr lang="en-US" sz="2800" dirty="0"/>
            </a:br>
            <a:br>
              <a:rPr lang="en-US" sz="2800" dirty="0"/>
            </a:br>
            <a:br>
              <a:rPr lang="en-US" sz="2800" dirty="0"/>
            </a:br>
            <a:br>
              <a:rPr lang="en-US" sz="2800" dirty="0"/>
            </a:br>
            <a:endParaRPr lang="en-US" sz="2800" dirty="0"/>
          </a:p>
        </p:txBody>
      </p:sp>
      <p:pic>
        <p:nvPicPr>
          <p:cNvPr id="3" name="Picture 2">
            <a:extLst>
              <a:ext uri="{FF2B5EF4-FFF2-40B4-BE49-F238E27FC236}">
                <a16:creationId xmlns:a16="http://schemas.microsoft.com/office/drawing/2014/main" id="{469B9D09-57AB-986B-DFC5-2483995B5D84}"/>
              </a:ext>
            </a:extLst>
          </p:cNvPr>
          <p:cNvPicPr>
            <a:picLocks noChangeAspect="1"/>
          </p:cNvPicPr>
          <p:nvPr/>
        </p:nvPicPr>
        <p:blipFill>
          <a:blip r:embed="rId2"/>
          <a:stretch>
            <a:fillRect/>
          </a:stretch>
        </p:blipFill>
        <p:spPr>
          <a:xfrm>
            <a:off x="738649" y="4437112"/>
            <a:ext cx="7461022" cy="893221"/>
          </a:xfrm>
          <a:prstGeom prst="rect">
            <a:avLst/>
          </a:prstGeom>
        </p:spPr>
      </p:pic>
    </p:spTree>
    <p:extLst>
      <p:ext uri="{BB962C8B-B14F-4D97-AF65-F5344CB8AC3E}">
        <p14:creationId xmlns:p14="http://schemas.microsoft.com/office/powerpoint/2010/main" val="164371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36B6-4CFD-A17A-ABB6-93D32F0BB9C0}"/>
              </a:ext>
            </a:extLst>
          </p:cNvPr>
          <p:cNvSpPr>
            <a:spLocks noGrp="1"/>
          </p:cNvSpPr>
          <p:nvPr>
            <p:ph type="title"/>
          </p:nvPr>
        </p:nvSpPr>
        <p:spPr>
          <a:xfrm>
            <a:off x="179512" y="116632"/>
            <a:ext cx="8507288" cy="6336704"/>
          </a:xfrm>
        </p:spPr>
        <p:txBody>
          <a:bodyPr>
            <a:normAutofit/>
          </a:bodyPr>
          <a:lstStyle/>
          <a:p>
            <a:pPr algn="l"/>
            <a:r>
              <a:rPr lang="en-US" sz="2800" dirty="0">
                <a:solidFill>
                  <a:srgbClr val="FF0000"/>
                </a:solidFill>
              </a:rPr>
              <a:t>Alkanes:</a:t>
            </a:r>
            <a:br>
              <a:rPr lang="en-US" sz="2800" dirty="0"/>
            </a:br>
            <a:r>
              <a:rPr lang="en-US" sz="2800" dirty="0"/>
              <a:t>-saturated H.C.</a:t>
            </a:r>
            <a:br>
              <a:rPr lang="en-US" sz="2800" dirty="0"/>
            </a:br>
            <a:r>
              <a:rPr lang="en-US" sz="2800" dirty="0"/>
              <a:t>- favorite breakdown position in alkane not in C1 &amp;C2. While the prefer is C2 &amp;C3</a:t>
            </a:r>
            <a:br>
              <a:rPr lang="en-US" sz="2800" dirty="0"/>
            </a:br>
            <a:br>
              <a:rPr lang="en-US" sz="2800" dirty="0"/>
            </a:br>
            <a:r>
              <a:rPr lang="en-US" sz="2800" dirty="0"/>
              <a:t>- Straight chain of alkanes show low intensity </a:t>
            </a:r>
            <a:r>
              <a:rPr lang="en-US" sz="2800" dirty="0" err="1"/>
              <a:t>M.ion</a:t>
            </a:r>
            <a:r>
              <a:rPr lang="en-US" sz="2800" dirty="0"/>
              <a:t> peak.</a:t>
            </a:r>
            <a:br>
              <a:rPr lang="en-US" sz="2800" dirty="0"/>
            </a:br>
            <a:r>
              <a:rPr lang="en-US" sz="2800" dirty="0"/>
              <a:t>The intensity decrease with increase length chain </a:t>
            </a:r>
            <a:br>
              <a:rPr lang="en-US" sz="2800" dirty="0"/>
            </a:br>
            <a:br>
              <a:rPr lang="en-US" sz="2800" dirty="0"/>
            </a:br>
            <a:br>
              <a:rPr lang="en-US" sz="2800" dirty="0"/>
            </a:br>
            <a:br>
              <a:rPr lang="en-US" sz="2800" dirty="0"/>
            </a:br>
            <a:endParaRPr lang="en-US" sz="2800" dirty="0"/>
          </a:p>
        </p:txBody>
      </p:sp>
    </p:spTree>
    <p:extLst>
      <p:ext uri="{BB962C8B-B14F-4D97-AF65-F5344CB8AC3E}">
        <p14:creationId xmlns:p14="http://schemas.microsoft.com/office/powerpoint/2010/main" val="3849419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2787-DC25-454E-B936-659BDA06DEDF}"/>
              </a:ext>
            </a:extLst>
          </p:cNvPr>
          <p:cNvSpPr>
            <a:spLocks noGrp="1"/>
          </p:cNvSpPr>
          <p:nvPr>
            <p:ph type="title"/>
          </p:nvPr>
        </p:nvSpPr>
        <p:spPr>
          <a:xfrm>
            <a:off x="179512" y="274638"/>
            <a:ext cx="8712968" cy="6322714"/>
          </a:xfrm>
        </p:spPr>
        <p:txBody>
          <a:bodyPr>
            <a:normAutofit/>
          </a:bodyPr>
          <a:lstStyle/>
          <a:p>
            <a:endParaRPr lang="en-US" sz="2800" dirty="0"/>
          </a:p>
        </p:txBody>
      </p:sp>
      <p:pic>
        <p:nvPicPr>
          <p:cNvPr id="3" name="Picture 2">
            <a:extLst>
              <a:ext uri="{FF2B5EF4-FFF2-40B4-BE49-F238E27FC236}">
                <a16:creationId xmlns:a16="http://schemas.microsoft.com/office/drawing/2014/main" id="{D6F9EC63-28D6-AF74-8DEA-4AC0BB9B940B}"/>
              </a:ext>
            </a:extLst>
          </p:cNvPr>
          <p:cNvPicPr>
            <a:picLocks noChangeAspect="1"/>
          </p:cNvPicPr>
          <p:nvPr/>
        </p:nvPicPr>
        <p:blipFill>
          <a:blip r:embed="rId2"/>
          <a:stretch>
            <a:fillRect/>
          </a:stretch>
        </p:blipFill>
        <p:spPr>
          <a:xfrm>
            <a:off x="575725" y="253694"/>
            <a:ext cx="7992549" cy="6291617"/>
          </a:xfrm>
          <a:prstGeom prst="rect">
            <a:avLst/>
          </a:prstGeom>
        </p:spPr>
      </p:pic>
    </p:spTree>
    <p:extLst>
      <p:ext uri="{BB962C8B-B14F-4D97-AF65-F5344CB8AC3E}">
        <p14:creationId xmlns:p14="http://schemas.microsoft.com/office/powerpoint/2010/main" val="899563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C8E6-DF6F-E5A9-91B6-D88D6C671786}"/>
              </a:ext>
            </a:extLst>
          </p:cNvPr>
          <p:cNvSpPr>
            <a:spLocks noGrp="1"/>
          </p:cNvSpPr>
          <p:nvPr>
            <p:ph type="title"/>
          </p:nvPr>
        </p:nvSpPr>
        <p:spPr>
          <a:xfrm>
            <a:off x="457200" y="274638"/>
            <a:ext cx="8229600" cy="5818658"/>
          </a:xfrm>
        </p:spPr>
        <p:txBody>
          <a:bodyPr>
            <a:normAutofit/>
          </a:bodyPr>
          <a:lstStyle/>
          <a:p>
            <a:pPr algn="l"/>
            <a:r>
              <a:rPr lang="en-US" sz="2800" dirty="0">
                <a:solidFill>
                  <a:schemeClr val="tx2">
                    <a:lumMod val="60000"/>
                    <a:lumOff val="40000"/>
                  </a:schemeClr>
                </a:solidFill>
              </a:rPr>
              <a:t>Straight Chain Alkanes</a:t>
            </a:r>
            <a:br>
              <a:rPr lang="en-US" sz="2800" dirty="0">
                <a:solidFill>
                  <a:schemeClr val="tx2">
                    <a:lumMod val="60000"/>
                    <a:lumOff val="40000"/>
                  </a:schemeClr>
                </a:solidFill>
              </a:rPr>
            </a:br>
            <a:br>
              <a:rPr lang="en-US" sz="2800" dirty="0">
                <a:solidFill>
                  <a:schemeClr val="tx2">
                    <a:lumMod val="60000"/>
                    <a:lumOff val="40000"/>
                  </a:schemeClr>
                </a:solidFill>
              </a:rPr>
            </a:br>
            <a:br>
              <a:rPr lang="en-US" sz="2800" dirty="0">
                <a:solidFill>
                  <a:schemeClr val="tx2">
                    <a:lumMod val="60000"/>
                    <a:lumOff val="40000"/>
                  </a:schemeClr>
                </a:solidFill>
              </a:rPr>
            </a:br>
            <a:br>
              <a:rPr lang="en-US" sz="2800" dirty="0">
                <a:solidFill>
                  <a:schemeClr val="tx2">
                    <a:lumMod val="60000"/>
                    <a:lumOff val="40000"/>
                  </a:schemeClr>
                </a:solidFill>
              </a:rPr>
            </a:br>
            <a:br>
              <a:rPr lang="en-US" sz="2800" dirty="0">
                <a:solidFill>
                  <a:schemeClr val="tx2">
                    <a:lumMod val="60000"/>
                    <a:lumOff val="40000"/>
                  </a:schemeClr>
                </a:solidFill>
              </a:rPr>
            </a:br>
            <a:br>
              <a:rPr lang="en-US" sz="2800" dirty="0">
                <a:solidFill>
                  <a:schemeClr val="tx2">
                    <a:lumMod val="60000"/>
                    <a:lumOff val="40000"/>
                  </a:schemeClr>
                </a:solidFill>
              </a:rPr>
            </a:br>
            <a:br>
              <a:rPr lang="en-US" sz="2800" dirty="0">
                <a:solidFill>
                  <a:schemeClr val="tx2">
                    <a:lumMod val="60000"/>
                    <a:lumOff val="40000"/>
                  </a:schemeClr>
                </a:solidFill>
              </a:rPr>
            </a:br>
            <a:br>
              <a:rPr lang="en-US" sz="2800" dirty="0">
                <a:solidFill>
                  <a:schemeClr val="tx2">
                    <a:lumMod val="60000"/>
                    <a:lumOff val="40000"/>
                  </a:schemeClr>
                </a:solidFill>
              </a:rPr>
            </a:br>
            <a:br>
              <a:rPr lang="en-US" sz="2800" dirty="0">
                <a:solidFill>
                  <a:schemeClr val="tx2">
                    <a:lumMod val="60000"/>
                    <a:lumOff val="40000"/>
                  </a:schemeClr>
                </a:solidFill>
              </a:rPr>
            </a:br>
            <a:br>
              <a:rPr lang="en-US" sz="2800" dirty="0">
                <a:solidFill>
                  <a:schemeClr val="tx2">
                    <a:lumMod val="60000"/>
                    <a:lumOff val="40000"/>
                  </a:schemeClr>
                </a:solidFill>
              </a:rPr>
            </a:br>
            <a:br>
              <a:rPr lang="en-US" sz="2800" dirty="0">
                <a:solidFill>
                  <a:schemeClr val="tx2">
                    <a:lumMod val="60000"/>
                    <a:lumOff val="40000"/>
                  </a:schemeClr>
                </a:solidFill>
              </a:rPr>
            </a:br>
            <a:endParaRPr lang="en-US" sz="2800" dirty="0"/>
          </a:p>
        </p:txBody>
      </p:sp>
      <p:pic>
        <p:nvPicPr>
          <p:cNvPr id="3" name="Picture 2">
            <a:extLst>
              <a:ext uri="{FF2B5EF4-FFF2-40B4-BE49-F238E27FC236}">
                <a16:creationId xmlns:a16="http://schemas.microsoft.com/office/drawing/2014/main" id="{71B34688-988A-0E9C-6B25-79397F6BA42F}"/>
              </a:ext>
            </a:extLst>
          </p:cNvPr>
          <p:cNvPicPr>
            <a:picLocks noChangeAspect="1"/>
          </p:cNvPicPr>
          <p:nvPr/>
        </p:nvPicPr>
        <p:blipFill>
          <a:blip r:embed="rId2"/>
          <a:stretch>
            <a:fillRect/>
          </a:stretch>
        </p:blipFill>
        <p:spPr>
          <a:xfrm>
            <a:off x="457200" y="1412776"/>
            <a:ext cx="8065707" cy="4773582"/>
          </a:xfrm>
          <a:prstGeom prst="rect">
            <a:avLst/>
          </a:prstGeom>
        </p:spPr>
      </p:pic>
    </p:spTree>
    <p:extLst>
      <p:ext uri="{BB962C8B-B14F-4D97-AF65-F5344CB8AC3E}">
        <p14:creationId xmlns:p14="http://schemas.microsoft.com/office/powerpoint/2010/main" val="1023534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4722"/>
          </a:xfrm>
        </p:spPr>
        <p:txBody>
          <a:bodyPr>
            <a:normAutofit/>
          </a:bodyPr>
          <a:lstStyle/>
          <a:p>
            <a:endParaRPr lang="ar-IQ" sz="2800" dirty="0"/>
          </a:p>
        </p:txBody>
      </p:sp>
      <p:pic>
        <p:nvPicPr>
          <p:cNvPr id="4" name="Picture 3">
            <a:extLst>
              <a:ext uri="{FF2B5EF4-FFF2-40B4-BE49-F238E27FC236}">
                <a16:creationId xmlns:a16="http://schemas.microsoft.com/office/drawing/2014/main" id="{71133B17-72B3-5FFD-12DC-77C32824E9AB}"/>
              </a:ext>
            </a:extLst>
          </p:cNvPr>
          <p:cNvPicPr>
            <a:picLocks noChangeAspect="1"/>
          </p:cNvPicPr>
          <p:nvPr/>
        </p:nvPicPr>
        <p:blipFill>
          <a:blip r:embed="rId2"/>
          <a:stretch>
            <a:fillRect/>
          </a:stretch>
        </p:blipFill>
        <p:spPr>
          <a:xfrm>
            <a:off x="584870" y="548390"/>
            <a:ext cx="7974259" cy="5761219"/>
          </a:xfrm>
          <a:prstGeom prst="rect">
            <a:avLst/>
          </a:prstGeom>
        </p:spPr>
      </p:pic>
    </p:spTree>
    <p:extLst>
      <p:ext uri="{BB962C8B-B14F-4D97-AF65-F5344CB8AC3E}">
        <p14:creationId xmlns:p14="http://schemas.microsoft.com/office/powerpoint/2010/main" val="44431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332656"/>
            <a:ext cx="8517632" cy="6120680"/>
          </a:xfrm>
        </p:spPr>
        <p:txBody>
          <a:bodyPr>
            <a:normAutofit/>
          </a:bodyPr>
          <a:lstStyle/>
          <a:p>
            <a:pPr algn="l"/>
            <a:r>
              <a:rPr lang="en-US" sz="2800" dirty="0"/>
              <a:t>Basic principle:</a:t>
            </a:r>
            <a:br>
              <a:rPr lang="en-US" sz="2800" dirty="0"/>
            </a:br>
            <a:r>
              <a:rPr lang="en-US" sz="2800" dirty="0"/>
              <a:t>a charged particles moving in a magnetic field</a:t>
            </a:r>
            <a:br>
              <a:rPr lang="en-US" sz="2800" dirty="0"/>
            </a:br>
            <a:br>
              <a:rPr lang="en-US" sz="2800" dirty="0"/>
            </a:br>
            <a:r>
              <a:rPr lang="en-US" sz="2800" dirty="0"/>
              <a:t> </a:t>
            </a:r>
            <a:br>
              <a:rPr lang="en-US" sz="2800" dirty="0"/>
            </a:br>
            <a:br>
              <a:rPr lang="ar-IQ" sz="2800" dirty="0"/>
            </a:br>
            <a:br>
              <a:rPr lang="ar-IQ" sz="2800" dirty="0"/>
            </a:br>
            <a:br>
              <a:rPr lang="ar-IQ" sz="2800" dirty="0"/>
            </a:br>
            <a:br>
              <a:rPr lang="ar-IQ" sz="2800" dirty="0"/>
            </a:br>
            <a:br>
              <a:rPr lang="ar-IQ" sz="2800" dirty="0"/>
            </a:br>
            <a:br>
              <a:rPr lang="ar-IQ" sz="2800" dirty="0"/>
            </a:br>
            <a:br>
              <a:rPr lang="ar-IQ" sz="2800" dirty="0"/>
            </a:br>
            <a:r>
              <a:rPr lang="en-US" sz="2800" dirty="0">
                <a:solidFill>
                  <a:srgbClr val="FF0000"/>
                </a:solidFill>
              </a:rPr>
              <a:t>*degree of deflection depends on mass/charge </a:t>
            </a:r>
            <a:br>
              <a:rPr lang="en-US" sz="2800" dirty="0">
                <a:solidFill>
                  <a:srgbClr val="FF0000"/>
                </a:solidFill>
              </a:rPr>
            </a:br>
            <a:r>
              <a:rPr lang="ar-IQ" sz="2800" dirty="0">
                <a:solidFill>
                  <a:srgbClr val="FF0000"/>
                </a:solidFill>
              </a:rPr>
              <a:t> </a:t>
            </a:r>
            <a:r>
              <a:rPr lang="en-US" sz="2800" dirty="0">
                <a:solidFill>
                  <a:srgbClr val="FF0000"/>
                </a:solidFill>
              </a:rPr>
              <a:t>       deflected less</a:t>
            </a:r>
            <a:r>
              <a:rPr lang="ar-IQ" sz="2800" dirty="0">
                <a:solidFill>
                  <a:srgbClr val="FF0000"/>
                </a:solidFill>
              </a:rPr>
              <a:t>    </a:t>
            </a:r>
            <a:r>
              <a:rPr lang="en-US" sz="2800" dirty="0">
                <a:solidFill>
                  <a:srgbClr val="FF0000"/>
                </a:solidFill>
              </a:rPr>
              <a:t>- heavier molecule   </a:t>
            </a:r>
            <a:br>
              <a:rPr lang="ar-IQ" sz="2800" dirty="0"/>
            </a:br>
            <a:r>
              <a:rPr lang="en-US" sz="2800" dirty="0"/>
              <a:t>more charged     = deflected more </a:t>
            </a:r>
            <a:r>
              <a:rPr lang="ar-IQ" sz="2800" dirty="0"/>
              <a: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612068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رابط كسهم مستقيم 3"/>
          <p:cNvCxnSpPr/>
          <p:nvPr/>
        </p:nvCxnSpPr>
        <p:spPr>
          <a:xfrm>
            <a:off x="3023828" y="5805264"/>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592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6147"/>
            <a:ext cx="8229600" cy="6250706"/>
          </a:xfrm>
        </p:spPr>
        <p:txBody>
          <a:bodyPr>
            <a:normAutofit/>
          </a:bodyPr>
          <a:lstStyle/>
          <a:p>
            <a:pPr algn="l"/>
            <a:br>
              <a:rPr lang="en-US" sz="2800" dirty="0"/>
            </a:br>
            <a:br>
              <a:rPr lang="en-US" sz="2800" dirty="0"/>
            </a:br>
            <a:br>
              <a:rPr lang="en-US" sz="2800" dirty="0"/>
            </a:br>
            <a:br>
              <a:rPr lang="en-US" sz="2800" dirty="0"/>
            </a:br>
            <a:r>
              <a:rPr lang="en-US" sz="2800" dirty="0"/>
              <a:t>  </a:t>
            </a:r>
            <a:br>
              <a:rPr lang="en-US" sz="2800" dirty="0"/>
            </a:br>
            <a:br>
              <a:rPr lang="en-US" sz="2800" dirty="0"/>
            </a:br>
            <a:br>
              <a:rPr lang="en-US" sz="2800" dirty="0"/>
            </a:br>
            <a:endParaRPr lang="ar-IQ" sz="2800" dirty="0"/>
          </a:p>
        </p:txBody>
      </p:sp>
      <p:pic>
        <p:nvPicPr>
          <p:cNvPr id="6" name="Picture 5">
            <a:extLst>
              <a:ext uri="{FF2B5EF4-FFF2-40B4-BE49-F238E27FC236}">
                <a16:creationId xmlns:a16="http://schemas.microsoft.com/office/drawing/2014/main" id="{34F5F2AF-8F01-0B21-2214-766EDE13425C}"/>
              </a:ext>
            </a:extLst>
          </p:cNvPr>
          <p:cNvPicPr>
            <a:picLocks noChangeAspect="1"/>
          </p:cNvPicPr>
          <p:nvPr/>
        </p:nvPicPr>
        <p:blipFill>
          <a:blip r:embed="rId2"/>
          <a:stretch>
            <a:fillRect/>
          </a:stretch>
        </p:blipFill>
        <p:spPr>
          <a:xfrm>
            <a:off x="698634" y="2132856"/>
            <a:ext cx="7746732" cy="4910176"/>
          </a:xfrm>
          <a:prstGeom prst="rect">
            <a:avLst/>
          </a:prstGeom>
        </p:spPr>
      </p:pic>
      <p:sp>
        <p:nvSpPr>
          <p:cNvPr id="8" name="TextBox 7">
            <a:extLst>
              <a:ext uri="{FF2B5EF4-FFF2-40B4-BE49-F238E27FC236}">
                <a16:creationId xmlns:a16="http://schemas.microsoft.com/office/drawing/2014/main" id="{8074A64C-B066-5402-AEB6-0549B2BCD86A}"/>
              </a:ext>
            </a:extLst>
          </p:cNvPr>
          <p:cNvSpPr txBox="1"/>
          <p:nvPr/>
        </p:nvSpPr>
        <p:spPr>
          <a:xfrm>
            <a:off x="755576" y="421148"/>
            <a:ext cx="7344816" cy="2492990"/>
          </a:xfrm>
          <a:prstGeom prst="rect">
            <a:avLst/>
          </a:prstGeom>
          <a:noFill/>
        </p:spPr>
        <p:txBody>
          <a:bodyPr wrap="square">
            <a:spAutoFit/>
          </a:bodyPr>
          <a:lstStyle/>
          <a:p>
            <a:pPr algn="l"/>
            <a:r>
              <a:rPr kumimoji="0" lang="en-US" sz="2400" b="1" i="0" u="none" strike="noStrike" kern="1200" cap="none" spc="0" normalizeH="0" baseline="0" noProof="0" dirty="0">
                <a:ln>
                  <a:noFill/>
                </a:ln>
                <a:solidFill>
                  <a:srgbClr val="FF0000"/>
                </a:solidFill>
                <a:effectLst/>
                <a:uLnTx/>
                <a:uFillTx/>
                <a:latin typeface="Arial Black"/>
                <a:ea typeface="+mj-ea"/>
                <a:cs typeface="+mj-cs"/>
              </a:rPr>
              <a:t>Branched Alkanes</a:t>
            </a:r>
            <a:br>
              <a:rPr kumimoji="0" lang="en-US" sz="2400" b="1" i="0" u="none" strike="noStrike" kern="1200" cap="none" spc="0" normalizeH="0" baseline="0" noProof="0" dirty="0">
                <a:ln>
                  <a:noFill/>
                </a:ln>
                <a:solidFill>
                  <a:srgbClr val="FF0000"/>
                </a:solidFill>
                <a:effectLst/>
                <a:uLnTx/>
                <a:uFillTx/>
                <a:latin typeface="Arial Black"/>
                <a:ea typeface="+mj-ea"/>
                <a:cs typeface="+mj-cs"/>
              </a:rPr>
            </a:br>
            <a:r>
              <a:rPr kumimoji="0" lang="en-US" sz="2400" b="0" i="0" u="none" strike="noStrike" kern="1200" cap="none" spc="0" normalizeH="0" baseline="0" noProof="0" dirty="0">
                <a:ln>
                  <a:noFill/>
                </a:ln>
                <a:solidFill>
                  <a:prstClr val="black"/>
                </a:solidFill>
                <a:effectLst/>
                <a:uLnTx/>
                <a:uFillTx/>
                <a:latin typeface="Arial Black"/>
                <a:ea typeface="+mj-ea"/>
                <a:cs typeface="+mj-cs"/>
              </a:rPr>
              <a:t>• </a:t>
            </a:r>
            <a:r>
              <a:rPr kumimoji="0" lang="en-US" sz="1800" b="0" i="0" u="none" strike="noStrike" kern="1200" cap="none" spc="0" normalizeH="0" baseline="0" noProof="0" dirty="0">
                <a:ln>
                  <a:noFill/>
                </a:ln>
                <a:solidFill>
                  <a:prstClr val="black"/>
                </a:solidFill>
                <a:effectLst/>
                <a:uLnTx/>
                <a:uFillTx/>
                <a:latin typeface="Arial Black"/>
                <a:ea typeface="+mj-ea"/>
                <a:cs typeface="+mj-cs"/>
              </a:rPr>
              <a:t>Smaller M⁺ peak; may be absent</a:t>
            </a:r>
            <a:br>
              <a:rPr kumimoji="0" lang="en-US" sz="1800" b="0" i="0" u="none" strike="noStrike" kern="1200" cap="none" spc="0" normalizeH="0" baseline="0" noProof="0" dirty="0">
                <a:ln>
                  <a:noFill/>
                </a:ln>
                <a:solidFill>
                  <a:prstClr val="black"/>
                </a:solidFill>
                <a:effectLst/>
                <a:uLnTx/>
                <a:uFillTx/>
                <a:latin typeface="Arial Black"/>
                <a:ea typeface="+mj-ea"/>
                <a:cs typeface="+mj-cs"/>
              </a:rPr>
            </a:br>
            <a:r>
              <a:rPr kumimoji="0" lang="en-US" sz="1800" b="0" i="0" u="none" strike="noStrike" kern="1200" cap="none" spc="0" normalizeH="0" baseline="0" noProof="0" dirty="0">
                <a:ln>
                  <a:noFill/>
                </a:ln>
                <a:solidFill>
                  <a:prstClr val="black"/>
                </a:solidFill>
                <a:effectLst/>
                <a:uLnTx/>
                <a:uFillTx/>
                <a:latin typeface="Arial Black"/>
                <a:ea typeface="+mj-ea"/>
                <a:cs typeface="+mj-cs"/>
              </a:rPr>
              <a:t>• More fragmentation at highly branched positions</a:t>
            </a:r>
            <a:br>
              <a:rPr kumimoji="0" lang="en-US" sz="1800" b="0" i="0" u="none" strike="noStrike" kern="1200" cap="none" spc="0" normalizeH="0" baseline="0" noProof="0" dirty="0">
                <a:ln>
                  <a:noFill/>
                </a:ln>
                <a:solidFill>
                  <a:prstClr val="black"/>
                </a:solidFill>
                <a:effectLst/>
                <a:uLnTx/>
                <a:uFillTx/>
                <a:latin typeface="Arial Black"/>
                <a:ea typeface="+mj-ea"/>
                <a:cs typeface="+mj-cs"/>
              </a:rPr>
            </a:br>
            <a:r>
              <a:rPr kumimoji="0" lang="en-US" sz="1800" b="0" i="0" u="none" strike="noStrike" kern="1200" cap="none" spc="0" normalizeH="0" baseline="0" noProof="0" dirty="0">
                <a:ln>
                  <a:noFill/>
                </a:ln>
                <a:solidFill>
                  <a:prstClr val="black"/>
                </a:solidFill>
                <a:effectLst/>
                <a:uLnTx/>
                <a:uFillTx/>
                <a:latin typeface="Arial Black"/>
                <a:ea typeface="+mj-ea"/>
                <a:cs typeface="+mj-cs"/>
              </a:rPr>
              <a:t>* preference for 2  ͦ,  3 ͦ carbocation</a:t>
            </a:r>
          </a:p>
          <a:p>
            <a:pPr algn="l"/>
            <a:endParaRPr lang="en-US" dirty="0">
              <a:solidFill>
                <a:prstClr val="black"/>
              </a:solidFill>
              <a:latin typeface="Arial Black"/>
              <a:ea typeface="+mj-ea"/>
              <a:cs typeface="+mj-cs"/>
            </a:endParaRPr>
          </a:p>
          <a:p>
            <a:pPr algn="l"/>
            <a:br>
              <a:rPr kumimoji="0" lang="en-US" sz="1800" b="0" i="0" u="none" strike="noStrike" kern="1200" cap="none" spc="0" normalizeH="0" baseline="0" noProof="0" dirty="0">
                <a:ln>
                  <a:noFill/>
                </a:ln>
                <a:solidFill>
                  <a:prstClr val="black"/>
                </a:solidFill>
                <a:effectLst/>
                <a:uLnTx/>
                <a:uFillTx/>
                <a:latin typeface="Arial Black"/>
                <a:ea typeface="+mj-ea"/>
                <a:cs typeface="+mj-cs"/>
              </a:rPr>
            </a:br>
            <a:br>
              <a:rPr kumimoji="0" lang="en-US" sz="1800" b="0" i="0" u="none" strike="noStrike" kern="1200" cap="none" spc="0" normalizeH="0" baseline="0" noProof="0" dirty="0">
                <a:ln>
                  <a:noFill/>
                </a:ln>
                <a:solidFill>
                  <a:prstClr val="black"/>
                </a:solidFill>
                <a:effectLst/>
                <a:uLnTx/>
                <a:uFillTx/>
                <a:latin typeface="Arial Black"/>
                <a:ea typeface="+mj-ea"/>
                <a:cs typeface="+mj-cs"/>
              </a:rPr>
            </a:br>
            <a:endParaRPr lang="en-US" dirty="0"/>
          </a:p>
        </p:txBody>
      </p:sp>
    </p:spTree>
    <p:extLst>
      <p:ext uri="{BB962C8B-B14F-4D97-AF65-F5344CB8AC3E}">
        <p14:creationId xmlns:p14="http://schemas.microsoft.com/office/powerpoint/2010/main" val="1852279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6148"/>
            <a:ext cx="8229600" cy="6322714"/>
          </a:xfrm>
        </p:spPr>
        <p:txBody>
          <a:bodyPr/>
          <a:lstStyle/>
          <a:p>
            <a:br>
              <a:rPr lang="en-US" dirty="0"/>
            </a:br>
            <a:br>
              <a:rPr lang="en-US" dirty="0"/>
            </a:br>
            <a:br>
              <a:rPr lang="en-US" dirty="0"/>
            </a:br>
            <a:br>
              <a:rPr lang="en-US" dirty="0"/>
            </a:br>
            <a:br>
              <a:rPr lang="en-US" dirty="0"/>
            </a:br>
            <a:br>
              <a:rPr lang="en-US" dirty="0"/>
            </a:br>
            <a:br>
              <a:rPr lang="en-US" dirty="0"/>
            </a:br>
            <a:endParaRPr lang="ar-IQ" dirty="0"/>
          </a:p>
        </p:txBody>
      </p:sp>
      <p:pic>
        <p:nvPicPr>
          <p:cNvPr id="4" name="Picture 3">
            <a:extLst>
              <a:ext uri="{FF2B5EF4-FFF2-40B4-BE49-F238E27FC236}">
                <a16:creationId xmlns:a16="http://schemas.microsoft.com/office/drawing/2014/main" id="{70DFAD10-B90C-DC69-4AFE-2435F9825AB4}"/>
              </a:ext>
            </a:extLst>
          </p:cNvPr>
          <p:cNvPicPr>
            <a:picLocks noChangeAspect="1"/>
          </p:cNvPicPr>
          <p:nvPr/>
        </p:nvPicPr>
        <p:blipFill>
          <a:blip r:embed="rId2"/>
          <a:stretch>
            <a:fillRect/>
          </a:stretch>
        </p:blipFill>
        <p:spPr>
          <a:xfrm>
            <a:off x="249561" y="195778"/>
            <a:ext cx="8644877" cy="6407451"/>
          </a:xfrm>
          <a:prstGeom prst="rect">
            <a:avLst/>
          </a:prstGeom>
        </p:spPr>
      </p:pic>
    </p:spTree>
    <p:extLst>
      <p:ext uri="{BB962C8B-B14F-4D97-AF65-F5344CB8AC3E}">
        <p14:creationId xmlns:p14="http://schemas.microsoft.com/office/powerpoint/2010/main" val="4048970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50706"/>
          </a:xfrm>
        </p:spPr>
        <p:txBody>
          <a:bodyPr>
            <a:normAutofit/>
          </a:bodyPr>
          <a:lstStyle/>
          <a:p>
            <a:pPr algn="l"/>
            <a:r>
              <a:rPr lang="en-US" sz="2400" dirty="0"/>
              <a:t>Cycloalkanes</a:t>
            </a:r>
            <a:br>
              <a:rPr lang="en-US" sz="2400" dirty="0"/>
            </a:br>
            <a:r>
              <a:rPr lang="en-US" sz="2400" dirty="0">
                <a:solidFill>
                  <a:srgbClr val="FF0000"/>
                </a:solidFill>
              </a:rPr>
              <a:t>• Relatively large M⁺ peak</a:t>
            </a:r>
            <a:br>
              <a:rPr lang="en-US" sz="2400" dirty="0">
                <a:solidFill>
                  <a:srgbClr val="FF0000"/>
                </a:solidFill>
              </a:rPr>
            </a:br>
            <a:r>
              <a:rPr lang="en-US" sz="2400" dirty="0">
                <a:solidFill>
                  <a:srgbClr val="FF0000"/>
                </a:solidFill>
              </a:rPr>
              <a:t>• Significant peak at M-28 (often the base peak) due to loss of ethylene</a:t>
            </a:r>
            <a:br>
              <a:rPr lang="en-US" sz="2400" dirty="0">
                <a:solidFill>
                  <a:srgbClr val="FF0000"/>
                </a:solidFill>
              </a:rPr>
            </a:br>
            <a:r>
              <a:rPr lang="en-US" sz="2400" dirty="0">
                <a:solidFill>
                  <a:srgbClr val="FF0000"/>
                </a:solidFill>
              </a:rPr>
              <a:t>• M-15: from rearrangement.</a:t>
            </a: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endParaRPr lang="ar-IQ" sz="2400" dirty="0"/>
          </a:p>
        </p:txBody>
      </p:sp>
      <p:pic>
        <p:nvPicPr>
          <p:cNvPr id="4" name="Picture 3">
            <a:extLst>
              <a:ext uri="{FF2B5EF4-FFF2-40B4-BE49-F238E27FC236}">
                <a16:creationId xmlns:a16="http://schemas.microsoft.com/office/drawing/2014/main" id="{A508A108-A228-9871-5459-FA2174D596DF}"/>
              </a:ext>
            </a:extLst>
          </p:cNvPr>
          <p:cNvPicPr>
            <a:picLocks noChangeAspect="1"/>
          </p:cNvPicPr>
          <p:nvPr/>
        </p:nvPicPr>
        <p:blipFill>
          <a:blip r:embed="rId2"/>
          <a:stretch>
            <a:fillRect/>
          </a:stretch>
        </p:blipFill>
        <p:spPr>
          <a:xfrm>
            <a:off x="323528" y="3068960"/>
            <a:ext cx="7615769" cy="3867913"/>
          </a:xfrm>
          <a:prstGeom prst="rect">
            <a:avLst/>
          </a:prstGeom>
        </p:spPr>
      </p:pic>
    </p:spTree>
    <p:extLst>
      <p:ext uri="{BB962C8B-B14F-4D97-AF65-F5344CB8AC3E}">
        <p14:creationId xmlns:p14="http://schemas.microsoft.com/office/powerpoint/2010/main" val="2866867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5141"/>
            <a:ext cx="8229600" cy="6250706"/>
          </a:xfrm>
        </p:spPr>
        <p:txBody>
          <a:bodyPr>
            <a:normAutofit/>
          </a:bodyPr>
          <a:lstStyle/>
          <a:p>
            <a:pPr algn="l"/>
            <a:br>
              <a:rPr lang="en-US" sz="3200" dirty="0">
                <a:solidFill>
                  <a:srgbClr val="00B050"/>
                </a:solidFill>
              </a:rPr>
            </a:br>
            <a:br>
              <a:rPr lang="en-US" sz="3200" dirty="0">
                <a:solidFill>
                  <a:srgbClr val="00B050"/>
                </a:solidFill>
              </a:rPr>
            </a:br>
            <a:br>
              <a:rPr lang="en-US" sz="3200" dirty="0">
                <a:solidFill>
                  <a:srgbClr val="00B050"/>
                </a:solidFill>
              </a:rPr>
            </a:br>
            <a:endParaRPr lang="ar-IQ" sz="3200" dirty="0">
              <a:solidFill>
                <a:srgbClr val="FF0000"/>
              </a:solidFill>
            </a:endParaRPr>
          </a:p>
        </p:txBody>
      </p:sp>
      <p:pic>
        <p:nvPicPr>
          <p:cNvPr id="4" name="Picture 3">
            <a:extLst>
              <a:ext uri="{FF2B5EF4-FFF2-40B4-BE49-F238E27FC236}">
                <a16:creationId xmlns:a16="http://schemas.microsoft.com/office/drawing/2014/main" id="{73AB773A-562F-2167-C978-6643718A13B1}"/>
              </a:ext>
            </a:extLst>
          </p:cNvPr>
          <p:cNvPicPr>
            <a:picLocks noChangeAspect="1"/>
          </p:cNvPicPr>
          <p:nvPr/>
        </p:nvPicPr>
        <p:blipFill>
          <a:blip r:embed="rId2"/>
          <a:stretch>
            <a:fillRect/>
          </a:stretch>
        </p:blipFill>
        <p:spPr>
          <a:xfrm>
            <a:off x="107504" y="118499"/>
            <a:ext cx="8472644" cy="2808312"/>
          </a:xfrm>
          <a:prstGeom prst="rect">
            <a:avLst/>
          </a:prstGeom>
        </p:spPr>
      </p:pic>
      <p:pic>
        <p:nvPicPr>
          <p:cNvPr id="5" name="Picture 4">
            <a:extLst>
              <a:ext uri="{FF2B5EF4-FFF2-40B4-BE49-F238E27FC236}">
                <a16:creationId xmlns:a16="http://schemas.microsoft.com/office/drawing/2014/main" id="{C0BCFE9B-A71A-C03C-3654-AE80FFC72C73}"/>
              </a:ext>
            </a:extLst>
          </p:cNvPr>
          <p:cNvPicPr>
            <a:picLocks noChangeAspect="1"/>
          </p:cNvPicPr>
          <p:nvPr/>
        </p:nvPicPr>
        <p:blipFill>
          <a:blip r:embed="rId3"/>
          <a:stretch>
            <a:fillRect/>
          </a:stretch>
        </p:blipFill>
        <p:spPr>
          <a:xfrm>
            <a:off x="596984" y="2708920"/>
            <a:ext cx="7950031" cy="4219368"/>
          </a:xfrm>
          <a:prstGeom prst="rect">
            <a:avLst/>
          </a:prstGeom>
        </p:spPr>
      </p:pic>
    </p:spTree>
    <p:extLst>
      <p:ext uri="{BB962C8B-B14F-4D97-AF65-F5344CB8AC3E}">
        <p14:creationId xmlns:p14="http://schemas.microsoft.com/office/powerpoint/2010/main" val="2350488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6147"/>
            <a:ext cx="8229600" cy="6250706"/>
          </a:xfrm>
        </p:spPr>
        <p:txBody>
          <a:bodyPr>
            <a:normAutofit/>
          </a:bodyPr>
          <a:lstStyle/>
          <a:p>
            <a:pPr algn="l"/>
            <a:br>
              <a:rPr lang="en-US" sz="3200" dirty="0"/>
            </a:br>
            <a:br>
              <a:rPr lang="en-US" sz="3200" dirty="0"/>
            </a:br>
            <a:br>
              <a:rPr lang="en-US" sz="3200" dirty="0"/>
            </a:br>
            <a:br>
              <a:rPr lang="en-US" sz="3200" dirty="0"/>
            </a:br>
            <a:br>
              <a:rPr lang="en-US" sz="3200" dirty="0"/>
            </a:br>
            <a:endParaRPr lang="ar-IQ" sz="3200" dirty="0"/>
          </a:p>
        </p:txBody>
      </p:sp>
      <p:sp>
        <p:nvSpPr>
          <p:cNvPr id="7" name="TextBox 6">
            <a:extLst>
              <a:ext uri="{FF2B5EF4-FFF2-40B4-BE49-F238E27FC236}">
                <a16:creationId xmlns:a16="http://schemas.microsoft.com/office/drawing/2014/main" id="{829B9E36-3934-41E5-52FE-2FD08610B6A6}"/>
              </a:ext>
            </a:extLst>
          </p:cNvPr>
          <p:cNvSpPr txBox="1"/>
          <p:nvPr/>
        </p:nvSpPr>
        <p:spPr>
          <a:xfrm>
            <a:off x="251520" y="692695"/>
            <a:ext cx="8435280" cy="5632311"/>
          </a:xfrm>
          <a:prstGeom prst="rect">
            <a:avLst/>
          </a:prstGeom>
          <a:noFill/>
        </p:spPr>
        <p:txBody>
          <a:bodyPr wrap="square">
            <a:spAutoFit/>
          </a:bodyPr>
          <a:lstStyle/>
          <a:p>
            <a:pPr algn="l"/>
            <a:r>
              <a:rPr kumimoji="0" lang="en-US" sz="1800" b="1" i="0" u="none" strike="noStrike" kern="1200" cap="none" spc="0" normalizeH="0" baseline="0" noProof="0" dirty="0">
                <a:ln>
                  <a:noFill/>
                </a:ln>
                <a:solidFill>
                  <a:srgbClr val="C00000"/>
                </a:solidFill>
                <a:effectLst/>
                <a:uLnTx/>
                <a:uFillTx/>
                <a:latin typeface="+mn-lt"/>
                <a:ea typeface="+mj-ea"/>
                <a:cs typeface="+mj-cs"/>
              </a:rPr>
              <a:t>Alkenes</a:t>
            </a:r>
            <a:r>
              <a:rPr kumimoji="0" lang="en-US" sz="1800" b="1" i="0" u="none" strike="noStrike" kern="1200" cap="none" spc="0" normalizeH="0" baseline="0" noProof="0" dirty="0">
                <a:ln>
                  <a:noFill/>
                </a:ln>
                <a:solidFill>
                  <a:prstClr val="black"/>
                </a:solidFill>
                <a:effectLst/>
                <a:uLnTx/>
                <a:uFillTx/>
                <a:latin typeface="+mn-lt"/>
                <a:ea typeface="+mj-ea"/>
                <a:cs typeface="+mj-cs"/>
              </a:rPr>
              <a:t> </a:t>
            </a:r>
            <a:br>
              <a:rPr kumimoji="0" lang="en-US" sz="1800" b="1" i="0" u="none" strike="noStrike" kern="1200" cap="none" spc="0" normalizeH="0" baseline="0" noProof="0" dirty="0">
                <a:ln>
                  <a:noFill/>
                </a:ln>
                <a:solidFill>
                  <a:prstClr val="black"/>
                </a:solidFill>
                <a:effectLst/>
                <a:uLnTx/>
                <a:uFillTx/>
                <a:latin typeface="+mn-lt"/>
                <a:ea typeface="+mj-ea"/>
                <a:cs typeface="+mj-cs"/>
              </a:rPr>
            </a:br>
            <a:r>
              <a:rPr kumimoji="0" lang="en-US" sz="1800" b="1" i="0" u="none" strike="noStrike" kern="1200" cap="none" spc="0" normalizeH="0" baseline="0" noProof="0" dirty="0">
                <a:ln>
                  <a:noFill/>
                </a:ln>
                <a:solidFill>
                  <a:srgbClr val="0070C0"/>
                </a:solidFill>
                <a:effectLst/>
                <a:uLnTx/>
                <a:uFillTx/>
                <a:latin typeface="+mn-lt"/>
                <a:ea typeface="+mj-ea"/>
                <a:cs typeface="+mj-cs"/>
              </a:rPr>
              <a:t>Acyclic Alkenes</a:t>
            </a:r>
            <a:br>
              <a:rPr kumimoji="0" lang="en-US" sz="1800" b="1" i="0" u="none" strike="noStrike" kern="1200" cap="none" spc="0" normalizeH="0" baseline="0" noProof="0" dirty="0">
                <a:ln>
                  <a:noFill/>
                </a:ln>
                <a:solidFill>
                  <a:srgbClr val="0070C0"/>
                </a:solidFill>
                <a:effectLst/>
                <a:uLnTx/>
                <a:uFillTx/>
                <a:latin typeface="+mn-lt"/>
                <a:ea typeface="+mj-ea"/>
                <a:cs typeface="+mj-cs"/>
              </a:rPr>
            </a:br>
            <a:br>
              <a:rPr kumimoji="0" lang="en-US" sz="1800" b="1" i="0" u="none" strike="noStrike" kern="1200" cap="none" spc="0" normalizeH="0" baseline="0" noProof="0" dirty="0">
                <a:ln>
                  <a:noFill/>
                </a:ln>
                <a:solidFill>
                  <a:srgbClr val="0070C0"/>
                </a:solidFill>
                <a:effectLst/>
                <a:uLnTx/>
                <a:uFillTx/>
                <a:latin typeface="+mn-lt"/>
                <a:ea typeface="+mj-ea"/>
                <a:cs typeface="+mj-cs"/>
              </a:rPr>
            </a:br>
            <a:br>
              <a:rPr kumimoji="0" lang="en-US" sz="1800" b="1" i="0" u="none" strike="noStrike" kern="1200" cap="none" spc="0" normalizeH="0" baseline="0" noProof="0" dirty="0">
                <a:ln>
                  <a:noFill/>
                </a:ln>
                <a:solidFill>
                  <a:srgbClr val="0070C0"/>
                </a:solidFill>
                <a:effectLst/>
                <a:uLnTx/>
                <a:uFillTx/>
                <a:latin typeface="+mn-lt"/>
                <a:ea typeface="+mj-ea"/>
                <a:cs typeface="+mj-cs"/>
              </a:rPr>
            </a:br>
            <a:br>
              <a:rPr kumimoji="0" lang="en-US" sz="1800" b="1" i="0" u="none" strike="noStrike" kern="1200" cap="none" spc="0" normalizeH="0" baseline="0" noProof="0" dirty="0">
                <a:ln>
                  <a:noFill/>
                </a:ln>
                <a:solidFill>
                  <a:srgbClr val="0070C0"/>
                </a:solidFill>
                <a:effectLst/>
                <a:uLnTx/>
                <a:uFillTx/>
                <a:latin typeface="+mn-lt"/>
                <a:ea typeface="+mj-ea"/>
                <a:cs typeface="+mj-cs"/>
              </a:rPr>
            </a:br>
            <a:br>
              <a:rPr kumimoji="0" lang="en-US" sz="1800" b="1" i="0" u="none" strike="noStrike" kern="1200" cap="none" spc="0" normalizeH="0" baseline="0" noProof="0" dirty="0">
                <a:ln>
                  <a:noFill/>
                </a:ln>
                <a:solidFill>
                  <a:srgbClr val="0070C0"/>
                </a:solidFill>
                <a:effectLst/>
                <a:uLnTx/>
                <a:uFillTx/>
                <a:latin typeface="+mn-lt"/>
                <a:ea typeface="+mj-ea"/>
                <a:cs typeface="+mj-cs"/>
              </a:rPr>
            </a:br>
            <a:br>
              <a:rPr kumimoji="0" lang="en-US" sz="1800" b="1" i="0" u="none" strike="noStrike" kern="1200" cap="none" spc="0" normalizeH="0" baseline="0" noProof="0" dirty="0">
                <a:ln>
                  <a:noFill/>
                </a:ln>
                <a:solidFill>
                  <a:srgbClr val="0070C0"/>
                </a:solidFill>
                <a:effectLst/>
                <a:uLnTx/>
                <a:uFillTx/>
                <a:latin typeface="+mn-lt"/>
                <a:ea typeface="+mj-ea"/>
                <a:cs typeface="+mj-cs"/>
              </a:rPr>
            </a:br>
            <a:br>
              <a:rPr kumimoji="0" lang="en-US" sz="1800" b="1" i="0" u="none" strike="noStrike" kern="1200" cap="none" spc="0" normalizeH="0" baseline="0" noProof="0" dirty="0">
                <a:ln>
                  <a:noFill/>
                </a:ln>
                <a:solidFill>
                  <a:prstClr val="black"/>
                </a:solidFill>
                <a:effectLst/>
                <a:uLnTx/>
                <a:uFillTx/>
                <a:latin typeface="Arial Black"/>
                <a:ea typeface="+mj-ea"/>
                <a:cs typeface="+mj-cs"/>
              </a:rPr>
            </a:br>
            <a:r>
              <a:rPr kumimoji="0" lang="en-US" sz="1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Relatively strong M⁺ ion</a:t>
            </a:r>
            <a:br>
              <a:rPr kumimoji="0" lang="en-US" sz="1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1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 series of peaks: M-15, M-29,M-43,M-57, </a:t>
            </a:r>
            <a:r>
              <a:rPr kumimoji="0" lang="en-US" sz="1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etc</a:t>
            </a:r>
            <a:br>
              <a:rPr kumimoji="0" lang="en-US" sz="180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br>
            <a:r>
              <a:rPr kumimoji="0" lang="en-US" sz="1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Strong peak from fragmentation to form a </a:t>
            </a:r>
            <a:r>
              <a:rPr kumimoji="0" lang="en-US" sz="18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resonance  stabilized </a:t>
            </a:r>
            <a:r>
              <a:rPr kumimoji="0" lang="en-US" sz="1800" i="0" u="sng"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allylic cation</a:t>
            </a:r>
            <a:r>
              <a:rPr kumimoji="0" lang="en-US" sz="180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(m/z = 41 in terminal double bond.</a:t>
            </a:r>
            <a:br>
              <a:rPr kumimoji="0" lang="en-US" sz="180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br>
            <a:br>
              <a:rPr kumimoji="0" lang="en-US" sz="180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br>
            <a:br>
              <a:rPr kumimoji="0" lang="en-US" sz="180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br>
            <a:br>
              <a:rPr kumimoji="0" lang="en-US" sz="180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br>
            <a:endParaRPr kumimoji="0" lang="en-US" sz="180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a:p>
            <a:pPr algn="l"/>
            <a:endParaRPr lang="en-US" dirty="0">
              <a:solidFill>
                <a:srgbClr val="7030A0"/>
              </a:solidFill>
              <a:latin typeface="Times New Roman" panose="02020603050405020304" pitchFamily="18" charset="0"/>
              <a:cs typeface="Times New Roman" panose="02020603050405020304" pitchFamily="18" charset="0"/>
            </a:endParaRPr>
          </a:p>
          <a:p>
            <a:pPr algn="l"/>
            <a:endParaRPr kumimoji="0" lang="en-US" sz="180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a:p>
            <a:pPr algn="l"/>
            <a:br>
              <a:rPr kumimoji="0" lang="en-US" sz="180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br>
            <a:r>
              <a:rPr kumimoji="0" lang="en-US" sz="180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homolytic cleavage to give allylic carbocation</a:t>
            </a:r>
            <a:endParaRPr lang="en-US" dirty="0"/>
          </a:p>
        </p:txBody>
      </p:sp>
      <p:pic>
        <p:nvPicPr>
          <p:cNvPr id="8" name="Picture 7">
            <a:extLst>
              <a:ext uri="{FF2B5EF4-FFF2-40B4-BE49-F238E27FC236}">
                <a16:creationId xmlns:a16="http://schemas.microsoft.com/office/drawing/2014/main" id="{7EB2287E-6EB8-E128-0E2E-114F86EDE09F}"/>
              </a:ext>
            </a:extLst>
          </p:cNvPr>
          <p:cNvPicPr>
            <a:picLocks noChangeAspect="1"/>
          </p:cNvPicPr>
          <p:nvPr/>
        </p:nvPicPr>
        <p:blipFill>
          <a:blip r:embed="rId2"/>
          <a:stretch>
            <a:fillRect/>
          </a:stretch>
        </p:blipFill>
        <p:spPr>
          <a:xfrm>
            <a:off x="971600" y="1700808"/>
            <a:ext cx="6194073" cy="1079086"/>
          </a:xfrm>
          <a:prstGeom prst="rect">
            <a:avLst/>
          </a:prstGeom>
        </p:spPr>
      </p:pic>
      <p:pic>
        <p:nvPicPr>
          <p:cNvPr id="9" name="Picture 8">
            <a:extLst>
              <a:ext uri="{FF2B5EF4-FFF2-40B4-BE49-F238E27FC236}">
                <a16:creationId xmlns:a16="http://schemas.microsoft.com/office/drawing/2014/main" id="{7552A4C2-7CD0-05A7-1563-EC7168A97454}"/>
              </a:ext>
            </a:extLst>
          </p:cNvPr>
          <p:cNvPicPr>
            <a:picLocks noChangeAspect="1"/>
          </p:cNvPicPr>
          <p:nvPr/>
        </p:nvPicPr>
        <p:blipFill>
          <a:blip r:embed="rId3"/>
          <a:stretch>
            <a:fillRect/>
          </a:stretch>
        </p:blipFill>
        <p:spPr>
          <a:xfrm>
            <a:off x="827584" y="4653136"/>
            <a:ext cx="6541575" cy="951058"/>
          </a:xfrm>
          <a:prstGeom prst="rect">
            <a:avLst/>
          </a:prstGeom>
        </p:spPr>
      </p:pic>
    </p:spTree>
    <p:extLst>
      <p:ext uri="{BB962C8B-B14F-4D97-AF65-F5344CB8AC3E}">
        <p14:creationId xmlns:p14="http://schemas.microsoft.com/office/powerpoint/2010/main" val="4158949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579296" cy="5962674"/>
          </a:xfrm>
        </p:spPr>
        <p:txBody>
          <a:bodyPr>
            <a:normAutofit/>
          </a:bodyPr>
          <a:lstStyle/>
          <a:p>
            <a:pPr algn="l"/>
            <a:r>
              <a:rPr lang="en-US" sz="3200" dirty="0">
                <a:solidFill>
                  <a:srgbClr val="FF0000"/>
                </a:solidFill>
              </a:rPr>
              <a:t>Allylic carbocation:  m/e=41</a:t>
            </a: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u="sng" dirty="0">
                <a:solidFill>
                  <a:srgbClr val="00B0F0"/>
                </a:solidFill>
              </a:rPr>
            </a:br>
            <a:br>
              <a:rPr lang="en-US" sz="3200" u="sng" dirty="0">
                <a:solidFill>
                  <a:srgbClr val="00B0F0"/>
                </a:solidFill>
              </a:rPr>
            </a:br>
            <a:endParaRPr lang="ar-IQ" sz="3200" u="sng" dirty="0">
              <a:solidFill>
                <a:srgbClr val="00B0F0"/>
              </a:solidFill>
            </a:endParaRPr>
          </a:p>
        </p:txBody>
      </p:sp>
      <p:pic>
        <p:nvPicPr>
          <p:cNvPr id="3" name="Picture 2">
            <a:extLst>
              <a:ext uri="{FF2B5EF4-FFF2-40B4-BE49-F238E27FC236}">
                <a16:creationId xmlns:a16="http://schemas.microsoft.com/office/drawing/2014/main" id="{D4E2FF07-A56D-0143-4B2E-CA074A968CA3}"/>
              </a:ext>
            </a:extLst>
          </p:cNvPr>
          <p:cNvPicPr>
            <a:picLocks noChangeAspect="1"/>
          </p:cNvPicPr>
          <p:nvPr/>
        </p:nvPicPr>
        <p:blipFill>
          <a:blip r:embed="rId2"/>
          <a:stretch>
            <a:fillRect/>
          </a:stretch>
        </p:blipFill>
        <p:spPr>
          <a:xfrm>
            <a:off x="107504" y="2662130"/>
            <a:ext cx="8197414" cy="1533739"/>
          </a:xfrm>
          <a:prstGeom prst="rect">
            <a:avLst/>
          </a:prstGeom>
        </p:spPr>
      </p:pic>
    </p:spTree>
    <p:extLst>
      <p:ext uri="{BB962C8B-B14F-4D97-AF65-F5344CB8AC3E}">
        <p14:creationId xmlns:p14="http://schemas.microsoft.com/office/powerpoint/2010/main" val="3524996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F867-0AA1-FEDB-15AA-50F0E66543B8}"/>
              </a:ext>
            </a:extLst>
          </p:cNvPr>
          <p:cNvSpPr>
            <a:spLocks noGrp="1"/>
          </p:cNvSpPr>
          <p:nvPr>
            <p:ph type="title"/>
          </p:nvPr>
        </p:nvSpPr>
        <p:spPr>
          <a:xfrm>
            <a:off x="457200" y="274638"/>
            <a:ext cx="8229600" cy="6250706"/>
          </a:xfrm>
        </p:spPr>
        <p:txBody>
          <a:bodyPr/>
          <a:lstStyle/>
          <a:p>
            <a:endParaRPr lang="en-US" dirty="0"/>
          </a:p>
        </p:txBody>
      </p:sp>
      <p:pic>
        <p:nvPicPr>
          <p:cNvPr id="3" name="Picture 2">
            <a:extLst>
              <a:ext uri="{FF2B5EF4-FFF2-40B4-BE49-F238E27FC236}">
                <a16:creationId xmlns:a16="http://schemas.microsoft.com/office/drawing/2014/main" id="{B48FBE50-8BB6-9A65-567D-31D7BE3B64DB}"/>
              </a:ext>
            </a:extLst>
          </p:cNvPr>
          <p:cNvPicPr>
            <a:picLocks noChangeAspect="1"/>
          </p:cNvPicPr>
          <p:nvPr/>
        </p:nvPicPr>
        <p:blipFill>
          <a:blip r:embed="rId2"/>
          <a:stretch>
            <a:fillRect/>
          </a:stretch>
        </p:blipFill>
        <p:spPr>
          <a:xfrm>
            <a:off x="142872" y="412204"/>
            <a:ext cx="8858256" cy="5974598"/>
          </a:xfrm>
          <a:prstGeom prst="rect">
            <a:avLst/>
          </a:prstGeom>
        </p:spPr>
      </p:pic>
    </p:spTree>
    <p:extLst>
      <p:ext uri="{BB962C8B-B14F-4D97-AF65-F5344CB8AC3E}">
        <p14:creationId xmlns:p14="http://schemas.microsoft.com/office/powerpoint/2010/main" val="35483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AFCC-BE34-DE4D-BF20-1B9216569ABC}"/>
              </a:ext>
            </a:extLst>
          </p:cNvPr>
          <p:cNvSpPr>
            <a:spLocks noGrp="1"/>
          </p:cNvSpPr>
          <p:nvPr>
            <p:ph type="title"/>
          </p:nvPr>
        </p:nvSpPr>
        <p:spPr>
          <a:xfrm>
            <a:off x="457200" y="274638"/>
            <a:ext cx="8229600" cy="6682754"/>
          </a:xfrm>
        </p:spPr>
        <p:txBody>
          <a:bodyPr>
            <a:normAutofit/>
          </a:bodyPr>
          <a:lstStyle/>
          <a:p>
            <a:pPr algn="l"/>
            <a:r>
              <a:rPr lang="en-US" sz="2400" dirty="0">
                <a:solidFill>
                  <a:srgbClr val="FF0000"/>
                </a:solidFill>
              </a:rPr>
              <a:t>fragmentation processes</a:t>
            </a:r>
            <a:br>
              <a:rPr lang="en-US" sz="2400" dirty="0">
                <a:solidFill>
                  <a:srgbClr val="FF0000"/>
                </a:solidFill>
              </a:rPr>
            </a:br>
            <a:r>
              <a:rPr lang="en-US" sz="2400" dirty="0">
                <a:solidFill>
                  <a:srgbClr val="FF0000"/>
                </a:solidFill>
              </a:rPr>
              <a:t>• McLafferty rearrangement</a:t>
            </a: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br>
            <a:r>
              <a:rPr lang="en-US" sz="2400" dirty="0">
                <a:solidFill>
                  <a:srgbClr val="FF0000"/>
                </a:solidFill>
              </a:rPr>
              <a:t>• allylic </a:t>
            </a:r>
            <a:r>
              <a:rPr lang="el-GR" sz="2400" dirty="0">
                <a:solidFill>
                  <a:srgbClr val="FF0000"/>
                </a:solidFill>
              </a:rPr>
              <a:t>α-</a:t>
            </a:r>
            <a:r>
              <a:rPr lang="en-US" sz="2400" dirty="0">
                <a:solidFill>
                  <a:srgbClr val="FF0000"/>
                </a:solidFill>
              </a:rPr>
              <a:t>cleavage</a:t>
            </a: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br>
            <a:br>
              <a:rPr lang="en-US" sz="2400" dirty="0"/>
            </a:br>
            <a:endParaRPr lang="en-US" sz="2400" dirty="0"/>
          </a:p>
        </p:txBody>
      </p:sp>
      <p:pic>
        <p:nvPicPr>
          <p:cNvPr id="3" name="Picture 2">
            <a:extLst>
              <a:ext uri="{FF2B5EF4-FFF2-40B4-BE49-F238E27FC236}">
                <a16:creationId xmlns:a16="http://schemas.microsoft.com/office/drawing/2014/main" id="{073A4BF6-955F-7757-B387-051FFF3B85F4}"/>
              </a:ext>
            </a:extLst>
          </p:cNvPr>
          <p:cNvPicPr>
            <a:picLocks noChangeAspect="1"/>
          </p:cNvPicPr>
          <p:nvPr/>
        </p:nvPicPr>
        <p:blipFill>
          <a:blip r:embed="rId2"/>
          <a:stretch>
            <a:fillRect/>
          </a:stretch>
        </p:blipFill>
        <p:spPr>
          <a:xfrm>
            <a:off x="1043608" y="1586289"/>
            <a:ext cx="6480720" cy="1329043"/>
          </a:xfrm>
          <a:prstGeom prst="rect">
            <a:avLst/>
          </a:prstGeom>
        </p:spPr>
      </p:pic>
      <p:pic>
        <p:nvPicPr>
          <p:cNvPr id="4" name="Picture 3">
            <a:extLst>
              <a:ext uri="{FF2B5EF4-FFF2-40B4-BE49-F238E27FC236}">
                <a16:creationId xmlns:a16="http://schemas.microsoft.com/office/drawing/2014/main" id="{1E9C3A47-3B3C-AC80-330F-B938111EBB8B}"/>
              </a:ext>
            </a:extLst>
          </p:cNvPr>
          <p:cNvPicPr>
            <a:picLocks noChangeAspect="1"/>
          </p:cNvPicPr>
          <p:nvPr/>
        </p:nvPicPr>
        <p:blipFill>
          <a:blip r:embed="rId3"/>
          <a:stretch>
            <a:fillRect/>
          </a:stretch>
        </p:blipFill>
        <p:spPr>
          <a:xfrm>
            <a:off x="1065272" y="3717032"/>
            <a:ext cx="5974598" cy="2926334"/>
          </a:xfrm>
          <a:prstGeom prst="rect">
            <a:avLst/>
          </a:prstGeom>
        </p:spPr>
      </p:pic>
    </p:spTree>
    <p:extLst>
      <p:ext uri="{BB962C8B-B14F-4D97-AF65-F5344CB8AC3E}">
        <p14:creationId xmlns:p14="http://schemas.microsoft.com/office/powerpoint/2010/main" val="1128743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97D3-3ED9-53B0-929F-AB878AB18DBB}"/>
              </a:ext>
            </a:extLst>
          </p:cNvPr>
          <p:cNvSpPr>
            <a:spLocks noGrp="1"/>
          </p:cNvSpPr>
          <p:nvPr>
            <p:ph type="title"/>
          </p:nvPr>
        </p:nvSpPr>
        <p:spPr>
          <a:xfrm>
            <a:off x="457200" y="274638"/>
            <a:ext cx="8229600" cy="6250706"/>
          </a:xfrm>
        </p:spPr>
        <p:txBody>
          <a:bodyPr>
            <a:normAutofit/>
          </a:bodyPr>
          <a:lstStyle/>
          <a:p>
            <a:endParaRPr lang="en-US" sz="2800" dirty="0"/>
          </a:p>
        </p:txBody>
      </p:sp>
      <p:pic>
        <p:nvPicPr>
          <p:cNvPr id="3" name="Picture 2">
            <a:extLst>
              <a:ext uri="{FF2B5EF4-FFF2-40B4-BE49-F238E27FC236}">
                <a16:creationId xmlns:a16="http://schemas.microsoft.com/office/drawing/2014/main" id="{9059BF30-CCAC-2D67-04DB-E5E5AACA7ADA}"/>
              </a:ext>
            </a:extLst>
          </p:cNvPr>
          <p:cNvPicPr>
            <a:picLocks noChangeAspect="1"/>
          </p:cNvPicPr>
          <p:nvPr/>
        </p:nvPicPr>
        <p:blipFill>
          <a:blip r:embed="rId2"/>
          <a:stretch>
            <a:fillRect/>
          </a:stretch>
        </p:blipFill>
        <p:spPr>
          <a:xfrm>
            <a:off x="179451" y="502666"/>
            <a:ext cx="8785097" cy="5852667"/>
          </a:xfrm>
          <a:prstGeom prst="rect">
            <a:avLst/>
          </a:prstGeom>
        </p:spPr>
      </p:pic>
    </p:spTree>
    <p:extLst>
      <p:ext uri="{BB962C8B-B14F-4D97-AF65-F5344CB8AC3E}">
        <p14:creationId xmlns:p14="http://schemas.microsoft.com/office/powerpoint/2010/main" val="2280025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D3B5-0613-C7E4-1E0F-E30298529DF9}"/>
              </a:ext>
            </a:extLst>
          </p:cNvPr>
          <p:cNvSpPr>
            <a:spLocks noGrp="1"/>
          </p:cNvSpPr>
          <p:nvPr>
            <p:ph type="title"/>
          </p:nvPr>
        </p:nvSpPr>
        <p:spPr>
          <a:xfrm>
            <a:off x="457200" y="274638"/>
            <a:ext cx="8229600" cy="6178698"/>
          </a:xfrm>
        </p:spPr>
        <p:txBody>
          <a:bodyPr>
            <a:normAutofit/>
          </a:bodyPr>
          <a:lstStyle/>
          <a:p>
            <a:endParaRPr lang="en-US" sz="2400" dirty="0"/>
          </a:p>
        </p:txBody>
      </p:sp>
      <p:pic>
        <p:nvPicPr>
          <p:cNvPr id="3" name="Picture 2">
            <a:extLst>
              <a:ext uri="{FF2B5EF4-FFF2-40B4-BE49-F238E27FC236}">
                <a16:creationId xmlns:a16="http://schemas.microsoft.com/office/drawing/2014/main" id="{1A94F9DB-B921-D10F-79AD-B7540B9CC445}"/>
              </a:ext>
            </a:extLst>
          </p:cNvPr>
          <p:cNvPicPr>
            <a:picLocks noChangeAspect="1"/>
          </p:cNvPicPr>
          <p:nvPr/>
        </p:nvPicPr>
        <p:blipFill>
          <a:blip r:embed="rId2"/>
          <a:stretch>
            <a:fillRect/>
          </a:stretch>
        </p:blipFill>
        <p:spPr>
          <a:xfrm>
            <a:off x="1474963" y="2386493"/>
            <a:ext cx="6194073" cy="2085013"/>
          </a:xfrm>
          <a:prstGeom prst="rect">
            <a:avLst/>
          </a:prstGeom>
        </p:spPr>
      </p:pic>
    </p:spTree>
    <p:extLst>
      <p:ext uri="{BB962C8B-B14F-4D97-AF65-F5344CB8AC3E}">
        <p14:creationId xmlns:p14="http://schemas.microsoft.com/office/powerpoint/2010/main" val="2800814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6724A-69F7-297A-E7B8-7394A9678349}"/>
              </a:ext>
            </a:extLst>
          </p:cNvPr>
          <p:cNvSpPr>
            <a:spLocks noGrp="1"/>
          </p:cNvSpPr>
          <p:nvPr>
            <p:ph type="title"/>
          </p:nvPr>
        </p:nvSpPr>
        <p:spPr>
          <a:xfrm>
            <a:off x="457200" y="274638"/>
            <a:ext cx="8229600" cy="5890666"/>
          </a:xfrm>
        </p:spPr>
        <p:txBody>
          <a:bodyPr>
            <a:normAutofit/>
          </a:bodyPr>
          <a:lstStyle/>
          <a:p>
            <a:pPr algn="l"/>
            <a:r>
              <a:rPr lang="en-US" sz="2800" dirty="0">
                <a:solidFill>
                  <a:srgbClr val="FF0000"/>
                </a:solidFill>
              </a:rPr>
              <a:t> what are the benefit of mass or what are the information can you </a:t>
            </a:r>
            <a:r>
              <a:rPr lang="en-US" sz="2800" dirty="0" err="1">
                <a:solidFill>
                  <a:srgbClr val="FF0000"/>
                </a:solidFill>
              </a:rPr>
              <a:t>getted</a:t>
            </a:r>
            <a:r>
              <a:rPr lang="en-US" sz="2800" dirty="0">
                <a:solidFill>
                  <a:srgbClr val="FF0000"/>
                </a:solidFill>
              </a:rPr>
              <a:t> from measurement the Mass?</a:t>
            </a:r>
            <a:br>
              <a:rPr lang="en-US" sz="2800" dirty="0">
                <a:solidFill>
                  <a:srgbClr val="FF0000"/>
                </a:solidFill>
              </a:rPr>
            </a:br>
            <a:r>
              <a:rPr lang="en-US" sz="2800" dirty="0">
                <a:solidFill>
                  <a:srgbClr val="FF0000"/>
                </a:solidFill>
              </a:rPr>
              <a:t>(MS) is super potent technique</a:t>
            </a:r>
            <a:br>
              <a:rPr lang="en-US" sz="2800" dirty="0">
                <a:solidFill>
                  <a:srgbClr val="FF0000"/>
                </a:solidFill>
              </a:rPr>
            </a:br>
            <a:r>
              <a:rPr lang="en-US" sz="2800" dirty="0">
                <a:solidFill>
                  <a:srgbClr val="FF0000"/>
                </a:solidFill>
              </a:rPr>
              <a:t>     - To give </a:t>
            </a:r>
            <a:r>
              <a:rPr lang="en-US" sz="2800" dirty="0" err="1">
                <a:solidFill>
                  <a:srgbClr val="FF0000"/>
                </a:solidFill>
              </a:rPr>
              <a:t>M.Wt</a:t>
            </a:r>
            <a:br>
              <a:rPr lang="en-US" sz="2800" dirty="0">
                <a:solidFill>
                  <a:srgbClr val="FF0000"/>
                </a:solidFill>
              </a:rPr>
            </a:br>
            <a:r>
              <a:rPr lang="en-US" sz="2800" dirty="0">
                <a:solidFill>
                  <a:srgbClr val="FF0000"/>
                </a:solidFill>
              </a:rPr>
              <a:t>    - molecular formula</a:t>
            </a:r>
            <a:br>
              <a:rPr lang="en-US" sz="2800" dirty="0">
                <a:solidFill>
                  <a:srgbClr val="FF0000"/>
                </a:solidFill>
              </a:rPr>
            </a:br>
            <a:r>
              <a:rPr lang="en-US" sz="2800" dirty="0">
                <a:solidFill>
                  <a:srgbClr val="FF0000"/>
                </a:solidFill>
              </a:rPr>
              <a:t>    - Isotopic incorporation</a:t>
            </a:r>
            <a:br>
              <a:rPr lang="en-US" sz="2800" dirty="0">
                <a:solidFill>
                  <a:srgbClr val="FF0000"/>
                </a:solidFill>
              </a:rPr>
            </a:br>
            <a:r>
              <a:rPr lang="en-US" sz="2800" dirty="0">
                <a:solidFill>
                  <a:srgbClr val="FF0000"/>
                </a:solidFill>
              </a:rPr>
              <a:t>    - structural information (fragmentation pattern)</a:t>
            </a:r>
            <a:br>
              <a:rPr lang="en-US" sz="2800" dirty="0">
                <a:solidFill>
                  <a:srgbClr val="FF0000"/>
                </a:solidFill>
              </a:rPr>
            </a:br>
            <a:r>
              <a:rPr lang="en-US" sz="2800" dirty="0">
                <a:solidFill>
                  <a:srgbClr val="FF0000"/>
                </a:solidFill>
              </a:rPr>
              <a:t>    - Protein sequence </a:t>
            </a:r>
            <a:endParaRPr lang="en-US" sz="2800" dirty="0"/>
          </a:p>
        </p:txBody>
      </p:sp>
    </p:spTree>
    <p:extLst>
      <p:ext uri="{BB962C8B-B14F-4D97-AF65-F5344CB8AC3E}">
        <p14:creationId xmlns:p14="http://schemas.microsoft.com/office/powerpoint/2010/main" val="3886836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59C99-2F09-50B9-B96A-C8D2FD03CC1F}"/>
              </a:ext>
            </a:extLst>
          </p:cNvPr>
          <p:cNvSpPr>
            <a:spLocks noGrp="1"/>
          </p:cNvSpPr>
          <p:nvPr>
            <p:ph type="title"/>
          </p:nvPr>
        </p:nvSpPr>
        <p:spPr>
          <a:xfrm>
            <a:off x="457200" y="274638"/>
            <a:ext cx="8229600" cy="6754762"/>
          </a:xfrm>
        </p:spPr>
        <p:txBody>
          <a:bodyPr>
            <a:normAutofit/>
          </a:bodyPr>
          <a:lstStyle/>
          <a:p>
            <a:pPr algn="l"/>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Alkynes</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Strong M-1 peak is observed in terminal alkynes</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Strong peak from fragmentation to give </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resonance stabilized </a:t>
            </a:r>
            <a:r>
              <a:rPr kumimoji="0" lang="en-US" sz="2400" b="0"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propargyl cation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400" b="0" i="0" u="sng"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m/z = 39 </a:t>
            </a:r>
            <a:r>
              <a:rPr kumimoji="0" lang="en-US" sz="2400" b="0" i="0"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[important]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terminal alkynes)</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endParaRPr lang="en-US" sz="2400" dirty="0"/>
          </a:p>
        </p:txBody>
      </p:sp>
      <p:pic>
        <p:nvPicPr>
          <p:cNvPr id="3" name="Picture 2">
            <a:extLst>
              <a:ext uri="{FF2B5EF4-FFF2-40B4-BE49-F238E27FC236}">
                <a16:creationId xmlns:a16="http://schemas.microsoft.com/office/drawing/2014/main" id="{627EEB23-06ED-81E5-A462-594844D2FEFE}"/>
              </a:ext>
            </a:extLst>
          </p:cNvPr>
          <p:cNvPicPr>
            <a:picLocks noChangeAspect="1"/>
          </p:cNvPicPr>
          <p:nvPr/>
        </p:nvPicPr>
        <p:blipFill>
          <a:blip r:embed="rId2"/>
          <a:stretch>
            <a:fillRect/>
          </a:stretch>
        </p:blipFill>
        <p:spPr>
          <a:xfrm>
            <a:off x="147404" y="2204864"/>
            <a:ext cx="8529043" cy="4804064"/>
          </a:xfrm>
          <a:prstGeom prst="rect">
            <a:avLst/>
          </a:prstGeom>
        </p:spPr>
      </p:pic>
    </p:spTree>
    <p:extLst>
      <p:ext uri="{BB962C8B-B14F-4D97-AF65-F5344CB8AC3E}">
        <p14:creationId xmlns:p14="http://schemas.microsoft.com/office/powerpoint/2010/main" val="2956994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EA5D-1FBF-D2C2-628B-6EF3D133508B}"/>
              </a:ext>
            </a:extLst>
          </p:cNvPr>
          <p:cNvSpPr>
            <a:spLocks noGrp="1"/>
          </p:cNvSpPr>
          <p:nvPr>
            <p:ph type="title"/>
          </p:nvPr>
        </p:nvSpPr>
        <p:spPr>
          <a:xfrm>
            <a:off x="457200" y="274638"/>
            <a:ext cx="8229600" cy="6322714"/>
          </a:xfrm>
        </p:spPr>
        <p:txBody>
          <a:bodyPr>
            <a:normAutofit/>
          </a:bodyPr>
          <a:lstStyle/>
          <a:p>
            <a:pPr algn="l"/>
            <a:r>
              <a:rPr lang="en-US" sz="2400" dirty="0"/>
              <a:t>Aromatic Hydrocarbons</a:t>
            </a:r>
            <a:br>
              <a:rPr lang="en-US" sz="2400" dirty="0"/>
            </a:br>
            <a:r>
              <a:rPr lang="en-US" sz="2400" dirty="0"/>
              <a:t>• Strong M⁺ ion</a:t>
            </a: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endParaRPr lang="en-US" sz="2400" dirty="0"/>
          </a:p>
        </p:txBody>
      </p:sp>
      <p:pic>
        <p:nvPicPr>
          <p:cNvPr id="3" name="Picture 2">
            <a:extLst>
              <a:ext uri="{FF2B5EF4-FFF2-40B4-BE49-F238E27FC236}">
                <a16:creationId xmlns:a16="http://schemas.microsoft.com/office/drawing/2014/main" id="{8080CC09-29AE-D16C-D6A6-E6D71E815A39}"/>
              </a:ext>
            </a:extLst>
          </p:cNvPr>
          <p:cNvPicPr>
            <a:picLocks noChangeAspect="1"/>
          </p:cNvPicPr>
          <p:nvPr/>
        </p:nvPicPr>
        <p:blipFill>
          <a:blip r:embed="rId2"/>
          <a:stretch>
            <a:fillRect/>
          </a:stretch>
        </p:blipFill>
        <p:spPr>
          <a:xfrm>
            <a:off x="611560" y="1946329"/>
            <a:ext cx="7413379" cy="4737003"/>
          </a:xfrm>
          <a:prstGeom prst="rect">
            <a:avLst/>
          </a:prstGeom>
        </p:spPr>
      </p:pic>
    </p:spTree>
    <p:extLst>
      <p:ext uri="{BB962C8B-B14F-4D97-AF65-F5344CB8AC3E}">
        <p14:creationId xmlns:p14="http://schemas.microsoft.com/office/powerpoint/2010/main" val="3592526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78213-727A-9CD8-EABD-63EE6EFB1AD4}"/>
              </a:ext>
            </a:extLst>
          </p:cNvPr>
          <p:cNvSpPr>
            <a:spLocks noGrp="1"/>
          </p:cNvSpPr>
          <p:nvPr>
            <p:ph type="title"/>
          </p:nvPr>
        </p:nvSpPr>
        <p:spPr>
          <a:xfrm>
            <a:off x="107504" y="274638"/>
            <a:ext cx="8928992" cy="6466730"/>
          </a:xfrm>
        </p:spPr>
        <p:txBody>
          <a:bodyPr>
            <a:normAutofit/>
          </a:bodyPr>
          <a:lstStyle/>
          <a:p>
            <a:pPr algn="l"/>
            <a:r>
              <a:rPr lang="en-US" sz="2400" dirty="0"/>
              <a:t>* Methyl benzene (toluene)</a:t>
            </a:r>
            <a:br>
              <a:rPr lang="en-US" sz="2400" dirty="0"/>
            </a:br>
            <a:r>
              <a:rPr lang="en-US" sz="2400" dirty="0"/>
              <a:t>-Important Properties is give benzyl cation= </a:t>
            </a:r>
            <a:r>
              <a:rPr lang="en-US" sz="2400" u="sng" dirty="0">
                <a:solidFill>
                  <a:srgbClr val="FF0000"/>
                </a:solidFill>
              </a:rPr>
              <a:t>tropylium ion</a:t>
            </a:r>
            <a:br>
              <a:rPr lang="en-US" sz="2400" dirty="0"/>
            </a:br>
            <a:r>
              <a:rPr lang="en-US" sz="2400" dirty="0"/>
              <a:t>• </a:t>
            </a:r>
            <a:r>
              <a:rPr lang="en-US" sz="2400" dirty="0">
                <a:solidFill>
                  <a:schemeClr val="tx2"/>
                </a:solidFill>
              </a:rPr>
              <a:t>Substituted benzenes </a:t>
            </a:r>
            <a:r>
              <a:rPr lang="en-US" sz="2400" dirty="0"/>
              <a:t>can undergo </a:t>
            </a:r>
            <a:r>
              <a:rPr lang="en-US" sz="2400" dirty="0">
                <a:solidFill>
                  <a:srgbClr val="0070C0"/>
                </a:solidFill>
              </a:rPr>
              <a:t>McLafferty</a:t>
            </a:r>
            <a:r>
              <a:rPr lang="en-US" sz="2400" dirty="0"/>
              <a:t> rearrangement .</a:t>
            </a:r>
            <a:r>
              <a:rPr lang="en-US" sz="2400" dirty="0">
                <a:solidFill>
                  <a:schemeClr val="bg2"/>
                </a:solidFill>
              </a:rPr>
              <a:t>r.</a:t>
            </a:r>
            <a:r>
              <a:rPr lang="en-US" sz="2400" dirty="0"/>
              <a:t> </a:t>
            </a:r>
            <a:br>
              <a:rPr lang="en-US" sz="2400" dirty="0"/>
            </a:br>
            <a:r>
              <a:rPr lang="en-US" sz="2400" dirty="0"/>
              <a:t>(</a:t>
            </a:r>
            <a:r>
              <a:rPr lang="en-US" sz="2400" dirty="0" err="1"/>
              <a:t>substitutent</a:t>
            </a:r>
            <a:r>
              <a:rPr lang="en-US" sz="2400" dirty="0"/>
              <a:t> = propyl or larger)</a:t>
            </a: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endParaRPr lang="en-US" sz="2400" dirty="0"/>
          </a:p>
        </p:txBody>
      </p:sp>
      <p:pic>
        <p:nvPicPr>
          <p:cNvPr id="3" name="Picture 2">
            <a:extLst>
              <a:ext uri="{FF2B5EF4-FFF2-40B4-BE49-F238E27FC236}">
                <a16:creationId xmlns:a16="http://schemas.microsoft.com/office/drawing/2014/main" id="{4126A01C-C8A4-81F5-5DED-29EE0A6E7E8E}"/>
              </a:ext>
            </a:extLst>
          </p:cNvPr>
          <p:cNvPicPr>
            <a:picLocks noChangeAspect="1"/>
          </p:cNvPicPr>
          <p:nvPr/>
        </p:nvPicPr>
        <p:blipFill>
          <a:blip r:embed="rId2"/>
          <a:stretch>
            <a:fillRect/>
          </a:stretch>
        </p:blipFill>
        <p:spPr>
          <a:xfrm>
            <a:off x="395536" y="2120703"/>
            <a:ext cx="7815749" cy="4462659"/>
          </a:xfrm>
          <a:prstGeom prst="rect">
            <a:avLst/>
          </a:prstGeom>
        </p:spPr>
      </p:pic>
    </p:spTree>
    <p:extLst>
      <p:ext uri="{BB962C8B-B14F-4D97-AF65-F5344CB8AC3E}">
        <p14:creationId xmlns:p14="http://schemas.microsoft.com/office/powerpoint/2010/main" val="1870365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2B50-3315-3A94-353C-4E5626CB7FBE}"/>
              </a:ext>
            </a:extLst>
          </p:cNvPr>
          <p:cNvSpPr>
            <a:spLocks noGrp="1"/>
          </p:cNvSpPr>
          <p:nvPr>
            <p:ph type="title"/>
          </p:nvPr>
        </p:nvSpPr>
        <p:spPr>
          <a:xfrm>
            <a:off x="251520" y="274638"/>
            <a:ext cx="8784976" cy="6682754"/>
          </a:xfrm>
        </p:spPr>
        <p:txBody>
          <a:bodyPr>
            <a:normAutofit/>
          </a:bodyPr>
          <a:lstStyle/>
          <a:p>
            <a:endParaRPr lang="en-US" sz="2400" dirty="0"/>
          </a:p>
        </p:txBody>
      </p:sp>
      <p:pic>
        <p:nvPicPr>
          <p:cNvPr id="3" name="Picture 2">
            <a:extLst>
              <a:ext uri="{FF2B5EF4-FFF2-40B4-BE49-F238E27FC236}">
                <a16:creationId xmlns:a16="http://schemas.microsoft.com/office/drawing/2014/main" id="{1960FE11-18DF-D0B4-AD91-4348798DC366}"/>
              </a:ext>
            </a:extLst>
          </p:cNvPr>
          <p:cNvPicPr>
            <a:picLocks noChangeAspect="1"/>
          </p:cNvPicPr>
          <p:nvPr/>
        </p:nvPicPr>
        <p:blipFill>
          <a:blip r:embed="rId2"/>
          <a:stretch>
            <a:fillRect/>
          </a:stretch>
        </p:blipFill>
        <p:spPr>
          <a:xfrm>
            <a:off x="88003" y="115537"/>
            <a:ext cx="8967993" cy="6626926"/>
          </a:xfrm>
          <a:prstGeom prst="rect">
            <a:avLst/>
          </a:prstGeom>
        </p:spPr>
      </p:pic>
    </p:spTree>
    <p:extLst>
      <p:ext uri="{BB962C8B-B14F-4D97-AF65-F5344CB8AC3E}">
        <p14:creationId xmlns:p14="http://schemas.microsoft.com/office/powerpoint/2010/main" val="1562044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4897-CDD9-4ED2-3B88-779DF053D6C0}"/>
              </a:ext>
            </a:extLst>
          </p:cNvPr>
          <p:cNvSpPr>
            <a:spLocks noGrp="1"/>
          </p:cNvSpPr>
          <p:nvPr>
            <p:ph type="title"/>
          </p:nvPr>
        </p:nvSpPr>
        <p:spPr>
          <a:xfrm>
            <a:off x="457200" y="274638"/>
            <a:ext cx="8229600" cy="6394722"/>
          </a:xfrm>
        </p:spPr>
        <p:txBody>
          <a:bodyPr>
            <a:normAutofit/>
          </a:bodyPr>
          <a:lstStyle/>
          <a:p>
            <a:endParaRPr lang="en-US" sz="2400" dirty="0"/>
          </a:p>
        </p:txBody>
      </p:sp>
      <p:pic>
        <p:nvPicPr>
          <p:cNvPr id="4" name="Picture 3">
            <a:extLst>
              <a:ext uri="{FF2B5EF4-FFF2-40B4-BE49-F238E27FC236}">
                <a16:creationId xmlns:a16="http://schemas.microsoft.com/office/drawing/2014/main" id="{8E5054AA-7718-9358-9BA1-66608C93B8A4}"/>
              </a:ext>
            </a:extLst>
          </p:cNvPr>
          <p:cNvPicPr>
            <a:picLocks noChangeAspect="1"/>
          </p:cNvPicPr>
          <p:nvPr/>
        </p:nvPicPr>
        <p:blipFill>
          <a:blip r:embed="rId2"/>
          <a:stretch>
            <a:fillRect/>
          </a:stretch>
        </p:blipFill>
        <p:spPr>
          <a:xfrm>
            <a:off x="395878" y="658128"/>
            <a:ext cx="8352244" cy="5541744"/>
          </a:xfrm>
          <a:prstGeom prst="rect">
            <a:avLst/>
          </a:prstGeom>
        </p:spPr>
      </p:pic>
    </p:spTree>
    <p:extLst>
      <p:ext uri="{BB962C8B-B14F-4D97-AF65-F5344CB8AC3E}">
        <p14:creationId xmlns:p14="http://schemas.microsoft.com/office/powerpoint/2010/main" val="1008385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790C-71B2-9CA6-9824-3C093197A04E}"/>
              </a:ext>
            </a:extLst>
          </p:cNvPr>
          <p:cNvSpPr>
            <a:spLocks noGrp="1"/>
          </p:cNvSpPr>
          <p:nvPr>
            <p:ph type="title"/>
          </p:nvPr>
        </p:nvSpPr>
        <p:spPr>
          <a:xfrm>
            <a:off x="457200" y="274638"/>
            <a:ext cx="8229600" cy="6583362"/>
          </a:xfrm>
        </p:spPr>
        <p:txBody>
          <a:bodyPr/>
          <a:lstStyle/>
          <a:p>
            <a:endParaRPr lang="en-US" dirty="0"/>
          </a:p>
        </p:txBody>
      </p:sp>
      <p:pic>
        <p:nvPicPr>
          <p:cNvPr id="3" name="Picture 2">
            <a:extLst>
              <a:ext uri="{FF2B5EF4-FFF2-40B4-BE49-F238E27FC236}">
                <a16:creationId xmlns:a16="http://schemas.microsoft.com/office/drawing/2014/main" id="{6D50393A-466D-3D85-C269-ADDB33250EE5}"/>
              </a:ext>
            </a:extLst>
          </p:cNvPr>
          <p:cNvPicPr>
            <a:picLocks noChangeAspect="1"/>
          </p:cNvPicPr>
          <p:nvPr/>
        </p:nvPicPr>
        <p:blipFill>
          <a:blip r:embed="rId2"/>
          <a:stretch>
            <a:fillRect/>
          </a:stretch>
        </p:blipFill>
        <p:spPr>
          <a:xfrm>
            <a:off x="142872" y="618500"/>
            <a:ext cx="8858256" cy="5620999"/>
          </a:xfrm>
          <a:prstGeom prst="rect">
            <a:avLst/>
          </a:prstGeom>
        </p:spPr>
      </p:pic>
    </p:spTree>
    <p:extLst>
      <p:ext uri="{BB962C8B-B14F-4D97-AF65-F5344CB8AC3E}">
        <p14:creationId xmlns:p14="http://schemas.microsoft.com/office/powerpoint/2010/main" val="2424486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A875-8C7B-5917-3F29-93543B9C5E3D}"/>
              </a:ext>
            </a:extLst>
          </p:cNvPr>
          <p:cNvSpPr>
            <a:spLocks noGrp="1"/>
          </p:cNvSpPr>
          <p:nvPr>
            <p:ph type="title"/>
          </p:nvPr>
        </p:nvSpPr>
        <p:spPr>
          <a:xfrm>
            <a:off x="251520" y="274638"/>
            <a:ext cx="8435280" cy="6322714"/>
          </a:xfrm>
        </p:spPr>
        <p:txBody>
          <a:bodyPr>
            <a:normAutofit/>
          </a:bodyPr>
          <a:lstStyle/>
          <a:p>
            <a:pPr algn="l"/>
            <a:r>
              <a:rPr lang="en-US" sz="2800" b="1" dirty="0">
                <a:solidFill>
                  <a:srgbClr val="C00000"/>
                </a:solidFill>
              </a:rPr>
              <a:t>Alcohols </a:t>
            </a:r>
            <a:br>
              <a:rPr lang="en-US" sz="2800" dirty="0"/>
            </a:br>
            <a:r>
              <a:rPr lang="en-US" sz="2800" b="1" u="sng" dirty="0"/>
              <a:t>Acyclic Alcohols</a:t>
            </a:r>
            <a:br>
              <a:rPr lang="en-US" sz="2800" b="1" u="sng" dirty="0"/>
            </a:br>
            <a:br>
              <a:rPr lang="en-US" sz="2800" b="1" u="sng" dirty="0"/>
            </a:br>
            <a:r>
              <a:rPr lang="en-US" sz="2800" dirty="0"/>
              <a:t>• </a:t>
            </a:r>
            <a:r>
              <a:rPr lang="en-US" sz="2800" dirty="0">
                <a:solidFill>
                  <a:srgbClr val="0070C0"/>
                </a:solidFill>
              </a:rPr>
              <a:t>Dehydration (M-18), </a:t>
            </a:r>
            <a:r>
              <a:rPr lang="en-US" sz="2800" dirty="0"/>
              <a:t>sometimes with loss of </a:t>
            </a:r>
            <a:r>
              <a:rPr lang="en-US" sz="2800" b="1" u="sng" dirty="0">
                <a:solidFill>
                  <a:srgbClr val="0070C0"/>
                </a:solidFill>
              </a:rPr>
              <a:t>CH</a:t>
            </a:r>
            <a:r>
              <a:rPr lang="en-US" sz="1800" b="1" u="sng" dirty="0">
                <a:solidFill>
                  <a:srgbClr val="0070C0"/>
                </a:solidFill>
              </a:rPr>
              <a:t>2</a:t>
            </a:r>
            <a:r>
              <a:rPr lang="en-US" sz="2800" b="1" u="sng" dirty="0">
                <a:solidFill>
                  <a:srgbClr val="0070C0"/>
                </a:solidFill>
              </a:rPr>
              <a:t>=CH</a:t>
            </a:r>
            <a:r>
              <a:rPr lang="en-US" sz="1800" b="1" u="sng" dirty="0">
                <a:solidFill>
                  <a:srgbClr val="0070C0"/>
                </a:solidFill>
              </a:rPr>
              <a:t>2</a:t>
            </a:r>
            <a:br>
              <a:rPr lang="en-US" sz="2800" dirty="0"/>
            </a:br>
            <a:r>
              <a:rPr lang="en-US" sz="2800" dirty="0"/>
              <a:t>• α-Cleavage of an alkyl radical (1° alcohols show m/z = 31)</a:t>
            </a:r>
            <a:br>
              <a:rPr lang="en-US" sz="2800" dirty="0"/>
            </a:br>
            <a:r>
              <a:rPr lang="en-US" sz="2800" dirty="0"/>
              <a:t>Largest substituent lost first</a:t>
            </a:r>
            <a:br>
              <a:rPr lang="en-US" sz="2800" dirty="0"/>
            </a:br>
            <a:br>
              <a:rPr lang="en-US" sz="2800" dirty="0"/>
            </a:br>
            <a:br>
              <a:rPr lang="en-US" sz="2800" dirty="0"/>
            </a:br>
            <a:br>
              <a:rPr lang="en-US" sz="2800" dirty="0"/>
            </a:br>
            <a:br>
              <a:rPr lang="en-US" sz="2800" dirty="0"/>
            </a:br>
            <a:br>
              <a:rPr lang="en-US" sz="2800" dirty="0"/>
            </a:br>
            <a:r>
              <a:rPr lang="en-US" sz="2800" dirty="0"/>
              <a:t> </a:t>
            </a:r>
            <a:br>
              <a:rPr lang="en-US" sz="2800" dirty="0"/>
            </a:br>
            <a:endParaRPr lang="en-US" sz="2800" dirty="0"/>
          </a:p>
        </p:txBody>
      </p:sp>
      <p:pic>
        <p:nvPicPr>
          <p:cNvPr id="3" name="Picture 2">
            <a:extLst>
              <a:ext uri="{FF2B5EF4-FFF2-40B4-BE49-F238E27FC236}">
                <a16:creationId xmlns:a16="http://schemas.microsoft.com/office/drawing/2014/main" id="{02D5E18E-9698-E718-F05B-6837DF208578}"/>
              </a:ext>
            </a:extLst>
          </p:cNvPr>
          <p:cNvPicPr>
            <a:picLocks noChangeAspect="1"/>
          </p:cNvPicPr>
          <p:nvPr/>
        </p:nvPicPr>
        <p:blipFill>
          <a:blip r:embed="rId2"/>
          <a:stretch>
            <a:fillRect/>
          </a:stretch>
        </p:blipFill>
        <p:spPr>
          <a:xfrm>
            <a:off x="249195" y="4005064"/>
            <a:ext cx="7559695" cy="1737511"/>
          </a:xfrm>
          <a:prstGeom prst="rect">
            <a:avLst/>
          </a:prstGeom>
        </p:spPr>
      </p:pic>
    </p:spTree>
    <p:extLst>
      <p:ext uri="{BB962C8B-B14F-4D97-AF65-F5344CB8AC3E}">
        <p14:creationId xmlns:p14="http://schemas.microsoft.com/office/powerpoint/2010/main" val="4283624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36BF-5143-BE12-1D70-06F376C6401B}"/>
              </a:ext>
            </a:extLst>
          </p:cNvPr>
          <p:cNvSpPr>
            <a:spLocks noGrp="1"/>
          </p:cNvSpPr>
          <p:nvPr>
            <p:ph type="title"/>
          </p:nvPr>
        </p:nvSpPr>
        <p:spPr>
          <a:xfrm>
            <a:off x="457200" y="274638"/>
            <a:ext cx="8229600" cy="6394722"/>
          </a:xfrm>
        </p:spPr>
        <p:txBody>
          <a:bodyPr>
            <a:normAutofit/>
          </a:bodyPr>
          <a:lstStyle/>
          <a:p>
            <a:pPr algn="l"/>
            <a:r>
              <a:rPr lang="en-US" sz="2800" dirty="0"/>
              <a:t>-major rout for fragmentation of alcohol is cleavage bond (.) CH2-OH &amp; </a:t>
            </a:r>
            <a:r>
              <a:rPr lang="en-US" sz="2800" dirty="0" err="1"/>
              <a:t>neighborn</a:t>
            </a:r>
            <a:r>
              <a:rPr lang="en-US" sz="2800" dirty="0"/>
              <a:t> C.</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US" sz="2800" dirty="0"/>
          </a:p>
        </p:txBody>
      </p:sp>
      <p:pic>
        <p:nvPicPr>
          <p:cNvPr id="3" name="Picture 2">
            <a:extLst>
              <a:ext uri="{FF2B5EF4-FFF2-40B4-BE49-F238E27FC236}">
                <a16:creationId xmlns:a16="http://schemas.microsoft.com/office/drawing/2014/main" id="{BEBE5C50-D19C-237C-E78B-41DB706C3104}"/>
              </a:ext>
            </a:extLst>
          </p:cNvPr>
          <p:cNvPicPr>
            <a:picLocks noChangeAspect="1"/>
          </p:cNvPicPr>
          <p:nvPr/>
        </p:nvPicPr>
        <p:blipFill>
          <a:blip r:embed="rId2"/>
          <a:stretch>
            <a:fillRect/>
          </a:stretch>
        </p:blipFill>
        <p:spPr>
          <a:xfrm>
            <a:off x="827584" y="2996952"/>
            <a:ext cx="7652624" cy="2516403"/>
          </a:xfrm>
          <a:prstGeom prst="rect">
            <a:avLst/>
          </a:prstGeom>
        </p:spPr>
      </p:pic>
    </p:spTree>
    <p:extLst>
      <p:ext uri="{BB962C8B-B14F-4D97-AF65-F5344CB8AC3E}">
        <p14:creationId xmlns:p14="http://schemas.microsoft.com/office/powerpoint/2010/main" val="1476476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7134-8C15-175F-DA76-93ACB9310398}"/>
              </a:ext>
            </a:extLst>
          </p:cNvPr>
          <p:cNvSpPr>
            <a:spLocks noGrp="1"/>
          </p:cNvSpPr>
          <p:nvPr>
            <p:ph type="title"/>
          </p:nvPr>
        </p:nvSpPr>
        <p:spPr>
          <a:xfrm>
            <a:off x="107504" y="274638"/>
            <a:ext cx="8784976" cy="6583362"/>
          </a:xfrm>
        </p:spPr>
        <p:txBody>
          <a:bodyPr>
            <a:normAutofit fontScale="90000"/>
          </a:bodyPr>
          <a:lstStyle/>
          <a:p>
            <a:pPr algn="l"/>
            <a:r>
              <a:rPr lang="en-US" sz="2000" dirty="0"/>
              <a:t>- also, Alcohols loss H2O molecule (m/z=18, M-18) = 1 &amp; 2 alcohol</a:t>
            </a:r>
            <a:br>
              <a:rPr lang="en-US" sz="2000" dirty="0"/>
            </a:br>
            <a:br>
              <a:rPr lang="en-US" sz="3600" dirty="0"/>
            </a:br>
            <a:br>
              <a:rPr lang="en-US" sz="3600" dirty="0"/>
            </a:br>
            <a:br>
              <a:rPr lang="en-US" sz="3600" dirty="0"/>
            </a:br>
            <a:br>
              <a:rPr lang="en-US" sz="3600" dirty="0"/>
            </a:br>
            <a:br>
              <a:rPr lang="en-US" sz="3600" dirty="0"/>
            </a:br>
            <a:br>
              <a:rPr lang="en-US" sz="3600" dirty="0"/>
            </a:br>
            <a:r>
              <a:rPr lang="en-US" sz="3600" dirty="0"/>
              <a:t>* </a:t>
            </a:r>
            <a:r>
              <a:rPr lang="en-US" sz="2000" b="1" dirty="0">
                <a:solidFill>
                  <a:srgbClr val="FF0000"/>
                </a:solidFill>
              </a:rPr>
              <a:t>Elimination of H2O &amp; Alkene from 1 alcohol, accounts for the Prescence of a peak at M-(alkene + H2O) that is peak at M-46, M-74, M-102. </a:t>
            </a:r>
            <a:br>
              <a:rPr lang="en-US" sz="2000" b="1" dirty="0">
                <a:solidFill>
                  <a:srgbClr val="FF0000"/>
                </a:solidFill>
              </a:rPr>
            </a:br>
            <a:r>
              <a:rPr lang="en-US" sz="2000" b="1" dirty="0">
                <a:solidFill>
                  <a:srgbClr val="FF0000"/>
                </a:solidFill>
              </a:rPr>
              <a:t>   </a:t>
            </a:r>
            <a:br>
              <a:rPr lang="en-US" sz="2000" dirty="0"/>
            </a:br>
            <a:r>
              <a:rPr lang="en-US" sz="3600" dirty="0"/>
              <a:t>                            </a:t>
            </a:r>
            <a:br>
              <a:rPr lang="en-US" sz="3600" dirty="0"/>
            </a:br>
            <a:br>
              <a:rPr lang="en-US" sz="3600" dirty="0"/>
            </a:br>
            <a:br>
              <a:rPr lang="en-US" sz="3600" dirty="0"/>
            </a:br>
            <a:endParaRPr lang="en-US" sz="2800" dirty="0"/>
          </a:p>
        </p:txBody>
      </p:sp>
      <p:pic>
        <p:nvPicPr>
          <p:cNvPr id="3" name="Picture 2">
            <a:extLst>
              <a:ext uri="{FF2B5EF4-FFF2-40B4-BE49-F238E27FC236}">
                <a16:creationId xmlns:a16="http://schemas.microsoft.com/office/drawing/2014/main" id="{9AF648E4-F3C4-E0E5-E269-0CB8A4D8D981}"/>
              </a:ext>
            </a:extLst>
          </p:cNvPr>
          <p:cNvPicPr>
            <a:picLocks noChangeAspect="1"/>
          </p:cNvPicPr>
          <p:nvPr/>
        </p:nvPicPr>
        <p:blipFill>
          <a:blip r:embed="rId2"/>
          <a:stretch>
            <a:fillRect/>
          </a:stretch>
        </p:blipFill>
        <p:spPr>
          <a:xfrm>
            <a:off x="1691680" y="1124744"/>
            <a:ext cx="4347210" cy="2448834"/>
          </a:xfrm>
          <a:prstGeom prst="rect">
            <a:avLst/>
          </a:prstGeom>
        </p:spPr>
      </p:pic>
      <p:pic>
        <p:nvPicPr>
          <p:cNvPr id="4" name="Picture 3">
            <a:extLst>
              <a:ext uri="{FF2B5EF4-FFF2-40B4-BE49-F238E27FC236}">
                <a16:creationId xmlns:a16="http://schemas.microsoft.com/office/drawing/2014/main" id="{D1B6C580-8E64-65F6-2145-A254E7B976BF}"/>
              </a:ext>
            </a:extLst>
          </p:cNvPr>
          <p:cNvPicPr>
            <a:picLocks noChangeAspect="1"/>
          </p:cNvPicPr>
          <p:nvPr/>
        </p:nvPicPr>
        <p:blipFill>
          <a:blip r:embed="rId3"/>
          <a:stretch>
            <a:fillRect/>
          </a:stretch>
        </p:blipFill>
        <p:spPr>
          <a:xfrm>
            <a:off x="1832221" y="4869258"/>
            <a:ext cx="3992880" cy="1318260"/>
          </a:xfrm>
          <a:prstGeom prst="rect">
            <a:avLst/>
          </a:prstGeom>
        </p:spPr>
      </p:pic>
    </p:spTree>
    <p:extLst>
      <p:ext uri="{BB962C8B-B14F-4D97-AF65-F5344CB8AC3E}">
        <p14:creationId xmlns:p14="http://schemas.microsoft.com/office/powerpoint/2010/main" val="3459172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F3F37-7399-556F-F916-549C3FE03E45}"/>
              </a:ext>
            </a:extLst>
          </p:cNvPr>
          <p:cNvSpPr>
            <a:spLocks noGrp="1"/>
          </p:cNvSpPr>
          <p:nvPr>
            <p:ph type="title"/>
          </p:nvPr>
        </p:nvSpPr>
        <p:spPr>
          <a:xfrm>
            <a:off x="107504" y="116632"/>
            <a:ext cx="9036496" cy="6624736"/>
          </a:xfrm>
        </p:spPr>
        <p:txBody>
          <a:bodyPr>
            <a:normAutofit fontScale="90000"/>
          </a:bodyPr>
          <a:lstStyle/>
          <a:p>
            <a:pPr algn="l"/>
            <a:r>
              <a:rPr lang="en-US" sz="2800" b="1" dirty="0">
                <a:solidFill>
                  <a:srgbClr val="0070C0"/>
                </a:solidFill>
              </a:rPr>
              <a:t>Alcohols:</a:t>
            </a:r>
            <a:br>
              <a:rPr lang="en-US" sz="2800" dirty="0"/>
            </a:br>
            <a:r>
              <a:rPr lang="en-US" sz="2800" dirty="0"/>
              <a:t>fragmentation by two pathways: </a:t>
            </a:r>
            <a:br>
              <a:rPr lang="en-US" sz="2800" dirty="0"/>
            </a:br>
            <a:r>
              <a:rPr lang="el-GR" sz="3200" dirty="0">
                <a:solidFill>
                  <a:srgbClr val="FF0000"/>
                </a:solidFill>
              </a:rPr>
              <a:t>α</a:t>
            </a:r>
            <a:r>
              <a:rPr lang="en-US" sz="3200" dirty="0">
                <a:solidFill>
                  <a:srgbClr val="FF0000"/>
                </a:solidFill>
              </a:rPr>
              <a:t>- </a:t>
            </a:r>
            <a:r>
              <a:rPr lang="en-US" sz="2800" dirty="0">
                <a:solidFill>
                  <a:srgbClr val="FF0000"/>
                </a:solidFill>
              </a:rPr>
              <a:t>cleavage </a:t>
            </a:r>
            <a:r>
              <a:rPr lang="en-US" sz="2800" dirty="0"/>
              <a:t>and </a:t>
            </a:r>
            <a:r>
              <a:rPr lang="en-US" sz="2800" dirty="0">
                <a:solidFill>
                  <a:srgbClr val="FF0000"/>
                </a:solidFill>
              </a:rPr>
              <a:t>dehydration.</a:t>
            </a:r>
            <a:r>
              <a:rPr lang="en-US" sz="2800" dirty="0"/>
              <a:t> </a:t>
            </a:r>
            <a:br>
              <a:rPr lang="en-US" sz="2800" dirty="0"/>
            </a:br>
            <a:r>
              <a:rPr lang="en-US" sz="2800" dirty="0"/>
              <a:t>In the α-cleavage pathway, a C–C bond nearest the hydroxyl group is broken, yielding a neutral radical plus a resonance-stabilized, oxygen-containing cation.</a:t>
            </a:r>
            <a:br>
              <a:rPr lang="en-US" sz="2800" dirty="0"/>
            </a:br>
            <a:r>
              <a:rPr lang="en-US" sz="2800" dirty="0"/>
              <a:t>EX:  2-pentanol</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US" sz="2800" dirty="0"/>
          </a:p>
        </p:txBody>
      </p:sp>
      <p:pic>
        <p:nvPicPr>
          <p:cNvPr id="3" name="Picture 2">
            <a:extLst>
              <a:ext uri="{FF2B5EF4-FFF2-40B4-BE49-F238E27FC236}">
                <a16:creationId xmlns:a16="http://schemas.microsoft.com/office/drawing/2014/main" id="{E10D9A3A-0039-7BDA-55F2-D672182090C7}"/>
              </a:ext>
            </a:extLst>
          </p:cNvPr>
          <p:cNvPicPr>
            <a:picLocks noChangeAspect="1"/>
          </p:cNvPicPr>
          <p:nvPr/>
        </p:nvPicPr>
        <p:blipFill>
          <a:blip r:embed="rId2"/>
          <a:stretch>
            <a:fillRect/>
          </a:stretch>
        </p:blipFill>
        <p:spPr>
          <a:xfrm>
            <a:off x="2698639" y="2852936"/>
            <a:ext cx="6320518" cy="4082819"/>
          </a:xfrm>
          <a:prstGeom prst="rect">
            <a:avLst/>
          </a:prstGeom>
        </p:spPr>
      </p:pic>
    </p:spTree>
    <p:extLst>
      <p:ext uri="{BB962C8B-B14F-4D97-AF65-F5344CB8AC3E}">
        <p14:creationId xmlns:p14="http://schemas.microsoft.com/office/powerpoint/2010/main" val="10606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lstStyle/>
          <a:p>
            <a:pPr algn="l"/>
            <a:r>
              <a:rPr lang="en-US" sz="2800" dirty="0">
                <a:solidFill>
                  <a:prstClr val="black"/>
                </a:solidFill>
              </a:rPr>
              <a:t>Probably the </a:t>
            </a:r>
            <a:r>
              <a:rPr lang="en-US" sz="2800" u="sng" dirty="0">
                <a:solidFill>
                  <a:prstClr val="black"/>
                </a:solidFill>
              </a:rPr>
              <a:t>most useful information you should be able to obtain from a MS spectrum is</a:t>
            </a:r>
            <a:r>
              <a:rPr lang="en-US" sz="2800" dirty="0">
                <a:solidFill>
                  <a:prstClr val="black"/>
                </a:solidFill>
              </a:rPr>
              <a:t> the </a:t>
            </a:r>
            <a:r>
              <a:rPr lang="en-US" sz="2800" dirty="0">
                <a:solidFill>
                  <a:srgbClr val="FF0000"/>
                </a:solidFill>
              </a:rPr>
              <a:t>molecular weight </a:t>
            </a:r>
            <a:r>
              <a:rPr lang="en-US" sz="2800" dirty="0">
                <a:solidFill>
                  <a:prstClr val="black"/>
                </a:solidFill>
              </a:rPr>
              <a:t>of the sample.</a:t>
            </a:r>
            <a:br>
              <a:rPr lang="en-US" sz="2800" dirty="0">
                <a:solidFill>
                  <a:prstClr val="black"/>
                </a:solidFill>
              </a:rPr>
            </a:br>
            <a:r>
              <a:rPr lang="en-US" sz="2800" dirty="0">
                <a:solidFill>
                  <a:prstClr val="black"/>
                </a:solidFill>
              </a:rPr>
              <a:t>•  This will often be the heaviest ion observed from the </a:t>
            </a:r>
            <a:br>
              <a:rPr lang="ar-IQ" sz="2800" dirty="0">
                <a:solidFill>
                  <a:prstClr val="black"/>
                </a:solidFill>
              </a:rPr>
            </a:br>
            <a:r>
              <a:rPr lang="en-US" sz="2800" dirty="0">
                <a:solidFill>
                  <a:prstClr val="black"/>
                </a:solidFill>
              </a:rPr>
              <a:t>sample provided this ion is stable enough to be observed</a:t>
            </a:r>
            <a:br>
              <a:rPr lang="en-US" sz="2800" dirty="0">
                <a:solidFill>
                  <a:prstClr val="black"/>
                </a:solidFill>
              </a:rPr>
            </a:br>
            <a:br>
              <a:rPr lang="en-US" sz="2800" dirty="0">
                <a:solidFill>
                  <a:prstClr val="black"/>
                </a:solidFill>
              </a:rPr>
            </a:br>
            <a:br>
              <a:rPr lang="en-US" sz="2800" dirty="0">
                <a:solidFill>
                  <a:prstClr val="black"/>
                </a:solidFill>
              </a:rPr>
            </a:br>
            <a:br>
              <a:rPr lang="en-US" sz="2800" dirty="0">
                <a:solidFill>
                  <a:prstClr val="black"/>
                </a:solidFill>
              </a:rPr>
            </a:br>
            <a:br>
              <a:rPr lang="en-US" sz="2800" dirty="0">
                <a:solidFill>
                  <a:prstClr val="black"/>
                </a:solidFill>
              </a:rPr>
            </a:br>
            <a:endParaRPr lang="ar-IQ" dirty="0"/>
          </a:p>
        </p:txBody>
      </p:sp>
    </p:spTree>
    <p:extLst>
      <p:ext uri="{BB962C8B-B14F-4D97-AF65-F5344CB8AC3E}">
        <p14:creationId xmlns:p14="http://schemas.microsoft.com/office/powerpoint/2010/main" val="2637309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6EA7-2461-251E-152E-C38664368C61}"/>
              </a:ext>
            </a:extLst>
          </p:cNvPr>
          <p:cNvSpPr>
            <a:spLocks noGrp="1"/>
          </p:cNvSpPr>
          <p:nvPr>
            <p:ph type="title"/>
          </p:nvPr>
        </p:nvSpPr>
        <p:spPr>
          <a:xfrm>
            <a:off x="179512" y="274638"/>
            <a:ext cx="8784976" cy="6466730"/>
          </a:xfrm>
        </p:spPr>
        <p:txBody>
          <a:bodyPr>
            <a:normAutofit/>
          </a:bodyPr>
          <a:lstStyle/>
          <a:p>
            <a:pPr algn="l"/>
            <a:r>
              <a:rPr lang="en-US" sz="2000" dirty="0"/>
              <a:t>1-          </a:t>
            </a: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r>
              <a:rPr lang="en-US" sz="2000" dirty="0"/>
              <a:t>2-</a:t>
            </a:r>
            <a:br>
              <a:rPr lang="en-US" sz="2000" dirty="0"/>
            </a:br>
            <a:br>
              <a:rPr lang="en-US" sz="2000" dirty="0"/>
            </a:br>
            <a:br>
              <a:rPr lang="en-US" sz="2000" dirty="0"/>
            </a:br>
            <a:br>
              <a:rPr lang="en-US" sz="2000" dirty="0"/>
            </a:br>
            <a:br>
              <a:rPr lang="en-US" sz="2000" dirty="0"/>
            </a:br>
            <a:endParaRPr lang="en-US" sz="2000" dirty="0"/>
          </a:p>
        </p:txBody>
      </p:sp>
      <p:pic>
        <p:nvPicPr>
          <p:cNvPr id="3" name="Picture 2">
            <a:extLst>
              <a:ext uri="{FF2B5EF4-FFF2-40B4-BE49-F238E27FC236}">
                <a16:creationId xmlns:a16="http://schemas.microsoft.com/office/drawing/2014/main" id="{952A0C29-31D7-0502-1DE8-A94D0CDE6FBB}"/>
              </a:ext>
            </a:extLst>
          </p:cNvPr>
          <p:cNvPicPr>
            <a:picLocks noChangeAspect="1"/>
          </p:cNvPicPr>
          <p:nvPr/>
        </p:nvPicPr>
        <p:blipFill>
          <a:blip r:embed="rId2"/>
          <a:stretch>
            <a:fillRect/>
          </a:stretch>
        </p:blipFill>
        <p:spPr>
          <a:xfrm>
            <a:off x="899592" y="620688"/>
            <a:ext cx="7543800" cy="990600"/>
          </a:xfrm>
          <a:prstGeom prst="rect">
            <a:avLst/>
          </a:prstGeom>
        </p:spPr>
      </p:pic>
      <p:pic>
        <p:nvPicPr>
          <p:cNvPr id="4" name="Picture 3">
            <a:extLst>
              <a:ext uri="{FF2B5EF4-FFF2-40B4-BE49-F238E27FC236}">
                <a16:creationId xmlns:a16="http://schemas.microsoft.com/office/drawing/2014/main" id="{4951127E-715C-9AD2-2C97-94AEF0BB878E}"/>
              </a:ext>
            </a:extLst>
          </p:cNvPr>
          <p:cNvPicPr>
            <a:picLocks noChangeAspect="1"/>
          </p:cNvPicPr>
          <p:nvPr/>
        </p:nvPicPr>
        <p:blipFill>
          <a:blip r:embed="rId3"/>
          <a:stretch>
            <a:fillRect/>
          </a:stretch>
        </p:blipFill>
        <p:spPr>
          <a:xfrm>
            <a:off x="827584" y="3547678"/>
            <a:ext cx="6088380" cy="1257300"/>
          </a:xfrm>
          <a:prstGeom prst="rect">
            <a:avLst/>
          </a:prstGeom>
        </p:spPr>
      </p:pic>
    </p:spTree>
    <p:extLst>
      <p:ext uri="{BB962C8B-B14F-4D97-AF65-F5344CB8AC3E}">
        <p14:creationId xmlns:p14="http://schemas.microsoft.com/office/powerpoint/2010/main" val="2232781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BBB5-2309-8D07-CC6E-BA43BEF21F61}"/>
              </a:ext>
            </a:extLst>
          </p:cNvPr>
          <p:cNvSpPr>
            <a:spLocks noGrp="1"/>
          </p:cNvSpPr>
          <p:nvPr>
            <p:ph type="title"/>
          </p:nvPr>
        </p:nvSpPr>
        <p:spPr>
          <a:xfrm>
            <a:off x="251520" y="274638"/>
            <a:ext cx="8784976" cy="6466730"/>
          </a:xfrm>
        </p:spPr>
        <p:txBody>
          <a:bodyPr>
            <a:normAutofit/>
          </a:bodyPr>
          <a:lstStyle/>
          <a:p>
            <a:pPr algn="l"/>
            <a:r>
              <a:rPr lang="en-US" sz="2800" dirty="0"/>
              <a:t>Benzyl Alcohols</a:t>
            </a:r>
            <a:br>
              <a:rPr lang="en-US" sz="2800" dirty="0"/>
            </a:br>
            <a:r>
              <a:rPr lang="en-US" sz="2800" dirty="0"/>
              <a:t>• 1◦ - Alcohol</a:t>
            </a:r>
            <a:br>
              <a:rPr lang="en-US" sz="2800" dirty="0"/>
            </a:br>
            <a:r>
              <a:rPr lang="en-US" sz="2800" dirty="0"/>
              <a:t>• formation of </a:t>
            </a:r>
            <a:r>
              <a:rPr lang="en-US" sz="2800" b="1" u="sng" dirty="0" err="1">
                <a:solidFill>
                  <a:srgbClr val="FF0000"/>
                </a:solidFill>
              </a:rPr>
              <a:t>tropyliol</a:t>
            </a:r>
            <a:r>
              <a:rPr lang="en-US" sz="2800" b="1" u="sng" dirty="0">
                <a:solidFill>
                  <a:srgbClr val="FF0000"/>
                </a:solidFill>
              </a:rPr>
              <a:t> ions</a:t>
            </a:r>
            <a:r>
              <a:rPr lang="en-US" sz="2800" dirty="0"/>
              <a:t>; then fragmentation to C6H5</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US" sz="2800" dirty="0"/>
          </a:p>
        </p:txBody>
      </p:sp>
      <p:pic>
        <p:nvPicPr>
          <p:cNvPr id="3" name="Picture 2">
            <a:extLst>
              <a:ext uri="{FF2B5EF4-FFF2-40B4-BE49-F238E27FC236}">
                <a16:creationId xmlns:a16="http://schemas.microsoft.com/office/drawing/2014/main" id="{65D21BD1-FF82-41D8-C6FD-8B72AD0378AB}"/>
              </a:ext>
            </a:extLst>
          </p:cNvPr>
          <p:cNvPicPr>
            <a:picLocks noChangeAspect="1"/>
          </p:cNvPicPr>
          <p:nvPr/>
        </p:nvPicPr>
        <p:blipFill>
          <a:blip r:embed="rId2"/>
          <a:stretch>
            <a:fillRect/>
          </a:stretch>
        </p:blipFill>
        <p:spPr>
          <a:xfrm>
            <a:off x="-45301" y="2072244"/>
            <a:ext cx="9189301" cy="4512128"/>
          </a:xfrm>
          <a:prstGeom prst="rect">
            <a:avLst/>
          </a:prstGeom>
        </p:spPr>
      </p:pic>
    </p:spTree>
    <p:extLst>
      <p:ext uri="{BB962C8B-B14F-4D97-AF65-F5344CB8AC3E}">
        <p14:creationId xmlns:p14="http://schemas.microsoft.com/office/powerpoint/2010/main" val="41332347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0DABD-6652-4991-2C68-ABB31A616EDF}"/>
              </a:ext>
            </a:extLst>
          </p:cNvPr>
          <p:cNvSpPr>
            <a:spLocks noGrp="1"/>
          </p:cNvSpPr>
          <p:nvPr>
            <p:ph type="title"/>
          </p:nvPr>
        </p:nvSpPr>
        <p:spPr>
          <a:xfrm>
            <a:off x="0" y="245140"/>
            <a:ext cx="9108504" cy="6496227"/>
          </a:xfrm>
        </p:spPr>
        <p:txBody>
          <a:bodyPr>
            <a:normAutofit/>
          </a:bodyPr>
          <a:lstStyle/>
          <a:p>
            <a:pPr algn="l"/>
            <a:r>
              <a:rPr lang="en-US" sz="2800" dirty="0"/>
              <a:t>fragmentation of </a:t>
            </a:r>
            <a:r>
              <a:rPr lang="en-US" sz="2800" dirty="0" err="1"/>
              <a:t>tropyliol</a:t>
            </a:r>
            <a:br>
              <a:rPr lang="en-US" sz="2800" dirty="0"/>
            </a:br>
            <a:br>
              <a:rPr lang="en-US" sz="2800" dirty="0"/>
            </a:br>
            <a:br>
              <a:rPr lang="en-US" sz="2800" dirty="0"/>
            </a:br>
            <a:br>
              <a:rPr lang="en-US" sz="2800" dirty="0"/>
            </a:br>
            <a:br>
              <a:rPr lang="en-US" sz="2800" dirty="0"/>
            </a:br>
            <a:br>
              <a:rPr lang="en-US" sz="2800" dirty="0"/>
            </a:br>
            <a:br>
              <a:rPr lang="en-US" sz="2800" dirty="0"/>
            </a:br>
            <a:r>
              <a:rPr lang="en-US" sz="2000" dirty="0"/>
              <a:t>dehydration (</a:t>
            </a:r>
            <a:r>
              <a:rPr lang="en-US" sz="2000" dirty="0" err="1"/>
              <a:t>wn</a:t>
            </a:r>
            <a:r>
              <a:rPr lang="en-US" sz="2000" dirty="0"/>
              <a:t> </a:t>
            </a:r>
            <a:r>
              <a:rPr lang="en-US" sz="2000" i="1" dirty="0"/>
              <a:t>o</a:t>
            </a:r>
            <a:r>
              <a:rPr lang="en-US" sz="2000" dirty="0"/>
              <a:t>-substituted on benzyl alcohol):               </a:t>
            </a:r>
            <a:r>
              <a:rPr lang="en-US" sz="1800" b="1" u="sng" dirty="0"/>
              <a:t>more stable </a:t>
            </a:r>
            <a:br>
              <a:rPr lang="en-US" sz="1800" b="1" u="sng" dirty="0"/>
            </a:br>
            <a:br>
              <a:rPr lang="en-US" sz="1800" b="1" u="sng" dirty="0"/>
            </a:br>
            <a:br>
              <a:rPr lang="en-US" sz="1800" b="1" u="sng" dirty="0"/>
            </a:br>
            <a:br>
              <a:rPr lang="en-US" sz="1800" b="1" u="sng" dirty="0"/>
            </a:br>
            <a:br>
              <a:rPr lang="en-US" sz="1800" b="1" u="sng" dirty="0"/>
            </a:br>
            <a:br>
              <a:rPr lang="en-US" sz="1800" b="1" u="sng" dirty="0"/>
            </a:br>
            <a:br>
              <a:rPr lang="en-US" sz="1800" b="1" u="sng" dirty="0"/>
            </a:br>
            <a:br>
              <a:rPr lang="en-US" sz="2800" b="1" u="sng" dirty="0"/>
            </a:br>
            <a:r>
              <a:rPr lang="en-US" sz="2800" b="1" u="sng" dirty="0">
                <a:solidFill>
                  <a:schemeClr val="bg1"/>
                </a:solidFill>
              </a:rPr>
              <a:t>                                          </a:t>
            </a:r>
            <a:r>
              <a:rPr lang="en-US" sz="2000" b="1" u="sng" dirty="0"/>
              <a:t>Mm/z=104</a:t>
            </a:r>
            <a:endParaRPr lang="en-US" sz="2000" dirty="0"/>
          </a:p>
        </p:txBody>
      </p:sp>
      <p:pic>
        <p:nvPicPr>
          <p:cNvPr id="3" name="Picture 2">
            <a:extLst>
              <a:ext uri="{FF2B5EF4-FFF2-40B4-BE49-F238E27FC236}">
                <a16:creationId xmlns:a16="http://schemas.microsoft.com/office/drawing/2014/main" id="{04BAB604-48E7-37C7-F43E-19D02073707B}"/>
              </a:ext>
            </a:extLst>
          </p:cNvPr>
          <p:cNvPicPr>
            <a:picLocks noChangeAspect="1"/>
          </p:cNvPicPr>
          <p:nvPr/>
        </p:nvPicPr>
        <p:blipFill>
          <a:blip r:embed="rId2"/>
          <a:stretch>
            <a:fillRect/>
          </a:stretch>
        </p:blipFill>
        <p:spPr>
          <a:xfrm>
            <a:off x="395536" y="1623065"/>
            <a:ext cx="6790886" cy="1817063"/>
          </a:xfrm>
          <a:prstGeom prst="rect">
            <a:avLst/>
          </a:prstGeom>
        </p:spPr>
      </p:pic>
      <p:pic>
        <p:nvPicPr>
          <p:cNvPr id="4" name="Picture 3">
            <a:extLst>
              <a:ext uri="{FF2B5EF4-FFF2-40B4-BE49-F238E27FC236}">
                <a16:creationId xmlns:a16="http://schemas.microsoft.com/office/drawing/2014/main" id="{FCBAAAF5-D71F-F02D-BC9B-5C59A10ECE32}"/>
              </a:ext>
            </a:extLst>
          </p:cNvPr>
          <p:cNvPicPr>
            <a:picLocks noChangeAspect="1"/>
          </p:cNvPicPr>
          <p:nvPr/>
        </p:nvPicPr>
        <p:blipFill>
          <a:blip r:embed="rId3"/>
          <a:stretch>
            <a:fillRect/>
          </a:stretch>
        </p:blipFill>
        <p:spPr>
          <a:xfrm>
            <a:off x="693942" y="4365104"/>
            <a:ext cx="6194073" cy="1390008"/>
          </a:xfrm>
          <a:prstGeom prst="rect">
            <a:avLst/>
          </a:prstGeom>
        </p:spPr>
      </p:pic>
    </p:spTree>
    <p:extLst>
      <p:ext uri="{BB962C8B-B14F-4D97-AF65-F5344CB8AC3E}">
        <p14:creationId xmlns:p14="http://schemas.microsoft.com/office/powerpoint/2010/main" val="423668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303159"/>
            <a:ext cx="8856984" cy="6192688"/>
          </a:xfrm>
        </p:spPr>
        <p:txBody>
          <a:bodyPr>
            <a:normAutofit/>
          </a:bodyPr>
          <a:lstStyle/>
          <a:p>
            <a:pPr algn="l"/>
            <a:r>
              <a:rPr lang="en-US" sz="3200" dirty="0">
                <a:solidFill>
                  <a:srgbClr val="FF0000"/>
                </a:solidFill>
              </a:rPr>
              <a:t>Electron Ionization (EIMS): </a:t>
            </a:r>
            <a:br>
              <a:rPr lang="en-US" sz="3200" dirty="0"/>
            </a:br>
            <a:r>
              <a:rPr lang="en-US" sz="3200" dirty="0"/>
              <a:t> the basic idea ,</a:t>
            </a:r>
            <a:r>
              <a:rPr lang="en-US" sz="3200" dirty="0" err="1"/>
              <a:t>wn</a:t>
            </a:r>
            <a:r>
              <a:rPr lang="en-US" sz="3200" dirty="0"/>
              <a:t> can used one </a:t>
            </a:r>
            <a:r>
              <a:rPr lang="en-US" sz="3200" dirty="0" err="1"/>
              <a:t>electront</a:t>
            </a:r>
            <a:r>
              <a:rPr lang="en-US" sz="3200" dirty="0"/>
              <a:t> to ionized the molecule </a:t>
            </a:r>
            <a:br>
              <a:rPr lang="en-US" sz="3200" dirty="0"/>
            </a:br>
            <a:r>
              <a:rPr lang="en-US" sz="3200" dirty="0"/>
              <a:t>M + eˉ → M⁺    +2eˉ  </a:t>
            </a:r>
            <a:br>
              <a:rPr lang="en-US" sz="3200" dirty="0"/>
            </a:br>
            <a:br>
              <a:rPr lang="en-US" sz="3200" dirty="0"/>
            </a:br>
            <a:br>
              <a:rPr lang="ar-IQ" sz="3200" dirty="0"/>
            </a:br>
            <a:r>
              <a:rPr lang="en-US" sz="3200" dirty="0"/>
              <a:t>- if you take CH</a:t>
            </a:r>
            <a:r>
              <a:rPr lang="en-US" sz="2000" dirty="0"/>
              <a:t>4</a:t>
            </a:r>
            <a:br>
              <a:rPr lang="en-US" sz="2000" dirty="0"/>
            </a:br>
            <a:br>
              <a:rPr lang="en-US" sz="2000" dirty="0"/>
            </a:br>
            <a:br>
              <a:rPr lang="en-US" sz="2000" dirty="0"/>
            </a:br>
            <a:br>
              <a:rPr lang="en-US" sz="2000" dirty="0"/>
            </a:br>
            <a:br>
              <a:rPr lang="en-US" sz="2000" dirty="0"/>
            </a:br>
            <a:r>
              <a:rPr lang="en-US" sz="2000" dirty="0"/>
              <a:t> </a:t>
            </a:r>
            <a:br>
              <a:rPr lang="en-US" sz="2000" dirty="0"/>
            </a:br>
            <a:br>
              <a:rPr lang="en-US" sz="2000" dirty="0"/>
            </a:br>
            <a:endParaRPr lang="ar-IQ" sz="3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100157"/>
            <a:ext cx="5616624" cy="237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70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962674"/>
          </a:xfrm>
        </p:spPr>
        <p:txBody>
          <a:bodyPr/>
          <a:lstStyle/>
          <a:p>
            <a:endParaRPr lang="ar-IQ"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268760"/>
            <a:ext cx="6819900" cy="363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92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5381-6256-1E30-19A8-49989A63B255}"/>
              </a:ext>
            </a:extLst>
          </p:cNvPr>
          <p:cNvSpPr>
            <a:spLocks noGrp="1"/>
          </p:cNvSpPr>
          <p:nvPr>
            <p:ph type="title"/>
          </p:nvPr>
        </p:nvSpPr>
        <p:spPr>
          <a:xfrm>
            <a:off x="107504" y="274638"/>
            <a:ext cx="8579296" cy="6322714"/>
          </a:xfrm>
        </p:spPr>
        <p:txBody>
          <a:bodyPr>
            <a:normAutofit/>
          </a:bodyPr>
          <a:lstStyle/>
          <a:p>
            <a:pPr algn="l"/>
            <a:r>
              <a:rPr lang="en-US" sz="2800" dirty="0"/>
              <a:t>EI : </a:t>
            </a:r>
            <a:r>
              <a:rPr lang="en-US" sz="2800" dirty="0">
                <a:latin typeface="Arial" panose="020B0604020202020204" pitchFamily="34" charset="0"/>
                <a:cs typeface="Arial" panose="020B0604020202020204" pitchFamily="34" charset="0"/>
              </a:rPr>
              <a:t>molecular ion radical -------   peak (v. weak)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(m+1)</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Base peak(B.P.) = highest Peak in mass spectrum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Daughter peaks = results from fragmentation   </a:t>
            </a:r>
            <a:endParaRPr lang="en-US" sz="2800" dirty="0"/>
          </a:p>
        </p:txBody>
      </p:sp>
    </p:spTree>
    <p:extLst>
      <p:ext uri="{BB962C8B-B14F-4D97-AF65-F5344CB8AC3E}">
        <p14:creationId xmlns:p14="http://schemas.microsoft.com/office/powerpoint/2010/main" val="362784092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5532</TotalTime>
  <Words>2404</Words>
  <Application>Microsoft Office PowerPoint</Application>
  <PresentationFormat>On-screen Show (4:3)</PresentationFormat>
  <Paragraphs>57</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Arial Black</vt:lpstr>
      <vt:lpstr>Calibri</vt:lpstr>
      <vt:lpstr>Cambria Math</vt:lpstr>
      <vt:lpstr>Times New Roman</vt:lpstr>
      <vt:lpstr>نسق Office</vt:lpstr>
      <vt:lpstr>  Instrumentation  Mass SpectroMetry     Dr: Leaqaa Abd Al-Redha  </vt:lpstr>
      <vt:lpstr>The mass spectrometer performs 3 essential functions: 1st  it subjects molecules to bombardment by stream of high energy electrons, converting some of molecules to ions which accelerated in an electric field.  2nd ,the accelerated ions are separated according to their m/z ratio in a magnetic or electric field. Finally, the ions that have a particular m/z ratio are detected ,amplified and recorder then give mass spectrum       </vt:lpstr>
      <vt:lpstr>Principle of electron-impact (EI) mass spectrometry : Atom or molecule hit by high energy beam of electrons  lead to formation a positively charged ,free radical called molecular ion.        </vt:lpstr>
      <vt:lpstr>Basic principle: a charged particles moving in a magnetic field           *degree of deflection depends on mass/charge          deflected less    - heavier molecule    more charged     = deflected more -</vt:lpstr>
      <vt:lpstr> what are the benefit of mass or what are the information can you getted from measurement the Mass? (MS) is super potent technique      - To give M.Wt     - molecular formula     - Isotopic incorporation     - structural information (fragmentation pattern)     - Protein sequence </vt:lpstr>
      <vt:lpstr>Probably the most useful information you should be able to obtain from a MS spectrum is the molecular weight of the sample. •  This will often be the heaviest ion observed from the  sample provided this ion is stable enough to be observed     </vt:lpstr>
      <vt:lpstr>Electron Ionization (EIMS):   the basic idea ,wn can used one electront to ionized the molecule  M + eˉ → M⁺    +2eˉ     - if you take CH4        </vt:lpstr>
      <vt:lpstr>PowerPoint Presentation</vt:lpstr>
      <vt:lpstr>EI : molecular ion radical -------   peak (v. weak)                                       (m+1) - Base peak(B.P.) = highest Peak in mass spectrum - Daughter peaks = results from fragmentation   </vt:lpstr>
      <vt:lpstr>N Rule : * if # N in cpd. Odd = molecular mass is odd, inversely if even , molecular mass is 0 or  even.  Ph-NO2       C6H5NO2    [ 6C+5H+1N+2O] = 123   odd                      CH3OH                  &amp;            CH3NH2  M.F.                       CH4O                                                              CH5N                       (12X1) +(4X1)+ (16X1)                                   (12X1)+(1X5)+(14X1)                                32   EVEN                                                            31          ODD                                N= 0                                                                    N=1</vt:lpstr>
      <vt:lpstr>Rule of Thirteen : it is giving an indication about the chemical formula  for unknown hydrocarbon CnHm :  [ give #s  of C &amp; H)    step 1 ----------     n = M⁺ /13 step 2  ---------      m = n+ r ( r: reminder from step 1)    Q/ The formula for hydrocarbon that have M = 106, can be  answer: step 1 =  n= M ⁺ /13   = 106/13 =  8.153                                                    = (8)(0.153)    # C = 8  ,  r= 0.153 x13 = 2 m= n +r ---------------8+ 2  =  10    C8H10 </vt:lpstr>
      <vt:lpstr>Q/ Cpd. with molecular ion peak m/z= 102,has a strong peak at 1739 cm-1 in IR spectrum(it contain 2 heteroatom 2O). M⁺ = 102 2O = 2x16 = 32  102- 32 = 70   step 1 :   n= M⁺/13   n= 70/13 ---------------  n= 5.384 # C = 5  , r = 0.384 x13  = 4.99  =5  m= n + r m= 5+ 5 =  10  C5H10O2 </vt:lpstr>
      <vt:lpstr>HDI(Hydrogen deficiency Index) - Giving an indication about may  cpd. Contain cyclic (Ring), Ar. Ring or double bond or triple bond and how many of each one. ( For generalized chemical formula)   HDI = IV (C, Si) - 1/2 I (H,X) + 1/2 III (N,P) + 1    HDI = C - H/2 - X/2 + N/2 + 1   [ If HDI = 0  ------------  Aliphatic &amp; saturated               = 1  ------------  1 Ring (only) or Double bond (only) [Not both them]              = 2  ------------  2 Double bonds                or                      -----------   2 Rings                               or                      -----------   triple bond                       or                      -----------  Ring with Double bond (both)      [benzene Ring contain 3 unsaturated bond &amp; 1 Ring ]  = 4 </vt:lpstr>
      <vt:lpstr>Q/ Unknown substance has a molecular formula C2H3Cl3O2, What is HDI? Explain your answer.  HDI= C-H/2-Cl/2+ N/2+1 HDI= 2-(3/2)-(3/2)+(0/2)+ 1 HDI= 0  NO (π &amp; Ring) aliphatic &amp; saturated cpd.   Ex:  C4H6         &amp;    DMSO (dimethylsulphoxide)                   H.W </vt:lpstr>
      <vt:lpstr>- THE intensity of molecular ion peak depends on the stability of the molecular ion. The most stable molecular ions are those of purely aromatic system, why?  Ar. cpd&gt; conj. Alkene &gt; cyclic cpd.&gt; organic sulfide&gt;short normal alkene &gt; Mercaptane </vt:lpstr>
      <vt:lpstr>Mass spectrometry 1- Alkanes 2- Alkenes 3- Aromatic &amp; Alkyl HC 4- Alcohols 5- Phenols 6- Ethers 7- Ketones 8- Aldehydes 9- Carboxylic Acid 10- Lactones</vt:lpstr>
      <vt:lpstr>Fragmentation : * Mass spectrometry read only cation positive charge.             </vt:lpstr>
      <vt:lpstr>Fragmentation is take place by a process of Homolysis ---------------  called Fish hook           Heterolysis ---------------- called Convential cleavage    </vt:lpstr>
      <vt:lpstr>Homolytic Cleavage :     Heterolytic Cleavage :</vt:lpstr>
      <vt:lpstr>The following general rules have been established to predict prominent peaks in electronic impact mass spectra:  Rule 1: The relative height of molecular ion peaks (intensity) is greater for straight-chain ions and smaller than that of branched-chain ones.</vt:lpstr>
      <vt:lpstr>Rule 2: Generally, the relative height of the molecular ion peak decreases with increase of the molecular mass (molecular weight) in a homologous series. Fatty ethers may be an exception.  Rule 3: Due to an ↑ stability of 3◦ carbocations as compared to 2◦ &amp; 1◦  ones, likelihood of cleavage increases as the carbon atom is more substituted. </vt:lpstr>
      <vt:lpstr>Stevensons Rule : The longest chain may be eliminated as a radical, because such a radical may be stabilised by stabilisation of the lone pair ion:      Rule 4: Double bonds , cyclic structures, heteroatom (O,S,N) Rings can stabilized molecular ion (M+) peak and increase the probability for its appearance. Ar. Ring also , ↑ stability of cpd.  by Resonance</vt:lpstr>
      <vt:lpstr>Rule 5: Double bonds favour allylic cleavage, resulting in formation of resonance-stabilised allylic cations:         </vt:lpstr>
      <vt:lpstr>Rule 6: Cyclic alkanes with side chains cleave at  α , and the positive charge tends to remain on the cyclic fragment:          </vt:lpstr>
      <vt:lpstr>Retro-Diels Alder reaction: Unsaturated rings may undergo a Retro-Diels-Alder reaction:      </vt:lpstr>
      <vt:lpstr>Rule 7: Alkyl arenes(Alkyl substituted Aromatic cpd.), cleavage at the β to the aromatic ring and give rise to a Resonance-stabilized benzyl ion or a Tropylium ion.       </vt:lpstr>
      <vt:lpstr>Rule 8: The C–C bond next to the heteroatom (O,NH,S) are cleaved ,leaving charge on the fragment heteroatom-containing fragment: (α &amp; β)           </vt:lpstr>
      <vt:lpstr> What r- the factors that effect on the fragmentation process? 1- Bombardment energy 2- Function group 3- Thermal decomposition</vt:lpstr>
      <vt:lpstr>PowerPoint Presentation</vt:lpstr>
      <vt:lpstr>PowerPoint Presentation</vt:lpstr>
      <vt:lpstr>So, the fragmentation of the molecular ion peak take in the following Modes: 1- Simple cleavage  a- Homolytic cleavage  b- Heterolytic cleavage  c- Retro Diels-Alder reaction   Rearrangement reaction accompanied by transfer of atoms: a- Scrambling b- Meclafferty Rearrangement c- Elimination </vt:lpstr>
      <vt:lpstr>* Rearrangement reactions accompanied by transfer of atoms:    1- Scrambling                                            fragmentation giving rise to stable carbocation:     ex-   M⁺  from Alkyl benzene undergoes at benzylic bond and final product is 7 membered cyclic ion known as        Tropylium ion         </vt:lpstr>
      <vt:lpstr>       McLafferty rearrangement: Requirments for doning Mclafferty rearrangement: 1- Contain heteroatom(Z) 2- π system 3- (γ-H)                       (intramolecular atomic rearrangment)              </vt:lpstr>
      <vt:lpstr>PowerPoint Presentation</vt:lpstr>
      <vt:lpstr>3-Elimination: Fragmentation due to loss of small molecule : Loss of small stable molecules such as H2O,CO2 ,CO, C2H4 from molecular ion during fragmentation. EX. An alcohol readily looses H2O molecule and shows a peak 18 mass units less than the peak of molecular ion.       </vt:lpstr>
      <vt:lpstr>Alkanes: -saturated H.C. - favorite breakdown position in alkane not in C1 &amp;C2. While the prefer is C2 &amp;C3  - Straight chain of alkanes show low intensity M.ion peak. The intensity decrease with increase length chain     </vt:lpstr>
      <vt:lpstr>PowerPoint Presentation</vt:lpstr>
      <vt:lpstr>Straight Chain Alkanes           </vt:lpstr>
      <vt:lpstr>PowerPoint Presentation</vt:lpstr>
      <vt:lpstr>         </vt:lpstr>
      <vt:lpstr>       </vt:lpstr>
      <vt:lpstr>Cycloalkanes • Relatively large M⁺ peak • Significant peak at M-28 (often the base peak) due to loss of ethylene • M-15: from rearrangement.          </vt:lpstr>
      <vt:lpstr>   </vt:lpstr>
      <vt:lpstr>     </vt:lpstr>
      <vt:lpstr>Allylic carbocation:  m/e=41          </vt:lpstr>
      <vt:lpstr>PowerPoint Presentation</vt:lpstr>
      <vt:lpstr>fragmentation processes • McLafferty rearrangement      • allylic α-cleavage        </vt:lpstr>
      <vt:lpstr>PowerPoint Presentation</vt:lpstr>
      <vt:lpstr>PowerPoint Presentation</vt:lpstr>
      <vt:lpstr>Alkynes • Strong M-1 peak is observed in terminal alkynes • Strong peak from fragmentation to give resonance stabilized propargyl cation(m/z = 39 [important]in terminal alkynes)              </vt:lpstr>
      <vt:lpstr>Aromatic Hydrocarbons • Strong M⁺ ion            </vt:lpstr>
      <vt:lpstr>* Methyl benzene (toluene) -Important Properties is give benzyl cation= tropylium ion • Substituted benzenes can undergo McLafferty rearrangement .r.  (substitutent = propyl or larger)             </vt:lpstr>
      <vt:lpstr>PowerPoint Presentation</vt:lpstr>
      <vt:lpstr>PowerPoint Presentation</vt:lpstr>
      <vt:lpstr>PowerPoint Presentation</vt:lpstr>
      <vt:lpstr>Alcohols  Acyclic Alcohols  • Dehydration (M-18), sometimes with loss of CH2=CH2 • α-Cleavage of an alkyl radical (1° alcohols show m/z = 31) Largest substituent lost first        </vt:lpstr>
      <vt:lpstr>-major rout for fragmentation of alcohol is cleavage bond (.) CH2-OH &amp; neighborn C.         </vt:lpstr>
      <vt:lpstr>- also, Alcohols loss H2O molecule (m/z=18, M-18) = 1 &amp; 2 alcohol       * Elimination of H2O &amp; Alkene from 1 alcohol, accounts for the Prescence of a peak at M-(alkene + H2O) that is peak at M-46, M-74, M-102.                                     </vt:lpstr>
      <vt:lpstr>Alcohols: fragmentation by two pathways:  α- cleavage and dehydration.  In the α-cleavage pathway, a C–C bond nearest the hydroxyl group is broken, yielding a neutral radical plus a resonance-stabilized, oxygen-containing cation. EX:  2-pentanol          </vt:lpstr>
      <vt:lpstr>1-                    2-     </vt:lpstr>
      <vt:lpstr>Benzyl Alcohols • 1◦ - Alcohol • formation of tropyliol ions; then fragmentation to C6H5           </vt:lpstr>
      <vt:lpstr>fragmentation of tropyliol       dehydration (wn o-substituted on benzyl alcohol):               more stable                                                   Mm/z=104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Windows User</dc:creator>
  <cp:lastModifiedBy>hp</cp:lastModifiedBy>
  <cp:revision>173</cp:revision>
  <dcterms:created xsi:type="dcterms:W3CDTF">2018-04-20T18:03:32Z</dcterms:created>
  <dcterms:modified xsi:type="dcterms:W3CDTF">2025-02-22T10:53:01Z</dcterms:modified>
</cp:coreProperties>
</file>